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3" r:id="rId3"/>
    <p:sldId id="304" r:id="rId4"/>
    <p:sldId id="310" r:id="rId5"/>
    <p:sldId id="311" r:id="rId6"/>
    <p:sldId id="312" r:id="rId7"/>
    <p:sldId id="305" r:id="rId8"/>
    <p:sldId id="306" r:id="rId9"/>
    <p:sldId id="307" r:id="rId10"/>
    <p:sldId id="308" r:id="rId11"/>
    <p:sldId id="309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1B8-6629-49F6-B952-02797631BB4E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D038-B8AF-4640-8060-6CF8DC64A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71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1B8-6629-49F6-B952-02797631BB4E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D038-B8AF-4640-8060-6CF8DC64A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83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1B8-6629-49F6-B952-02797631BB4E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D038-B8AF-4640-8060-6CF8DC64A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83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1B8-6629-49F6-B952-02797631BB4E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D038-B8AF-4640-8060-6CF8DC64A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52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1B8-6629-49F6-B952-02797631BB4E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D038-B8AF-4640-8060-6CF8DC64A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17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1B8-6629-49F6-B952-02797631BB4E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D038-B8AF-4640-8060-6CF8DC64A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78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1B8-6629-49F6-B952-02797631BB4E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D038-B8AF-4640-8060-6CF8DC64A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02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1B8-6629-49F6-B952-02797631BB4E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D038-B8AF-4640-8060-6CF8DC64A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59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1B8-6629-49F6-B952-02797631BB4E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D038-B8AF-4640-8060-6CF8DC64A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70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1B8-6629-49F6-B952-02797631BB4E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D038-B8AF-4640-8060-6CF8DC64A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76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1B8-6629-49F6-B952-02797631BB4E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D038-B8AF-4640-8060-6CF8DC64A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96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921B8-6629-49F6-B952-02797631BB4E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6D038-B8AF-4640-8060-6CF8DC64A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15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00947" y="4925482"/>
            <a:ext cx="5661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OFICINA PDI 2018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CONSULTA PÚBLICA</a:t>
            </a:r>
            <a:endParaRPr lang="pt-BR" sz="4800" b="1" dirty="0">
              <a:solidFill>
                <a:schemeClr val="bg1"/>
              </a:solidFill>
              <a:latin typeface="Arial Black" panose="020B0A040201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82" y="722281"/>
            <a:ext cx="3602743" cy="42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74058" y="900954"/>
            <a:ext cx="757069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Comunicar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não é apenas informar.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Comunicação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exige diálogo e participação. </a:t>
            </a:r>
          </a:p>
          <a:p>
            <a:pPr algn="r"/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Cidadania implica em mobilização, cooperação e formação de vínculos de </a:t>
            </a:r>
            <a:r>
              <a:rPr lang="pt-BR" sz="24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co-responsabilidade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para com os interesses coletivos. Participação no espaço público é fundamental. </a:t>
            </a:r>
          </a:p>
          <a:p>
            <a:pPr algn="r"/>
            <a:endParaRPr lang="pt-BR" sz="2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i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DUARTE, Jorge (</a:t>
            </a:r>
            <a:r>
              <a:rPr lang="pt-BR" sz="2000" i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Org</a:t>
            </a:r>
            <a:r>
              <a:rPr lang="pt-BR" sz="2000" i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). Comunicação Pública: Estado, mercado, sociedade e interesse público. 3.ed. São Paulo: Atlas, 2012.</a:t>
            </a:r>
          </a:p>
          <a:p>
            <a:pPr algn="r"/>
            <a:endParaRPr lang="pt-BR" sz="2000" i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i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LUBENOW, Jorge A. Esfera pública e democracia deliberativa em Habermas. Modelo teórico e discursos críticos. Disponível em http://www.scielo.br/scielo.php?script=sci_arttext&amp;pid=S0100-512X2010000100012. Acessado em 23/07/2018</a:t>
            </a:r>
            <a:endParaRPr lang="pt-BR" sz="2000" b="1" i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88459" y="2757217"/>
            <a:ext cx="5540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_obrigada!</a:t>
            </a:r>
            <a:endParaRPr lang="pt-BR" sz="7200" dirty="0">
              <a:solidFill>
                <a:schemeClr val="bg1"/>
              </a:solidFill>
              <a:latin typeface="Arial Black" panose="020B0A04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64023" y="559991"/>
            <a:ext cx="6750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_como foi feita a consulta?</a:t>
            </a:r>
            <a:endParaRPr lang="pt-BR" sz="6000" b="1" dirty="0">
              <a:solidFill>
                <a:schemeClr val="bg1"/>
              </a:solidFill>
              <a:latin typeface="Arial Black" panose="020B0A040201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735" t="9458" r="1913" b="10503"/>
          <a:stretch/>
        </p:blipFill>
        <p:spPr>
          <a:xfrm>
            <a:off x="1017362" y="2958352"/>
            <a:ext cx="7243745" cy="33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02660" y="923062"/>
            <a:ext cx="70731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600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_</a:t>
            </a:r>
            <a:r>
              <a:rPr lang="pt-BR" sz="6600" dirty="0" err="1" smtClean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forms</a:t>
            </a:r>
            <a:r>
              <a:rPr lang="pt-BR" sz="6600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Google</a:t>
            </a:r>
          </a:p>
          <a:p>
            <a:pPr algn="r"/>
            <a:endParaRPr lang="pt-BR" sz="5400" dirty="0">
              <a:solidFill>
                <a:schemeClr val="bg1"/>
              </a:solidFill>
              <a:latin typeface="Arial Black" panose="020B0A04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/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</a:t>
            </a: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anter ou alterar os textos atuais?</a:t>
            </a:r>
          </a:p>
          <a:p>
            <a:pPr algn="r"/>
            <a:endParaRPr lang="pt-BR" sz="2800" dirty="0">
              <a:solidFill>
                <a:schemeClr val="bg1"/>
              </a:solidFill>
              <a:latin typeface="Arial Black" panose="020B0A04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/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 altera, qual a sugestão?</a:t>
            </a:r>
          </a:p>
          <a:p>
            <a:pPr algn="r"/>
            <a:endParaRPr lang="pt-BR" sz="2800" dirty="0">
              <a:solidFill>
                <a:schemeClr val="bg1"/>
              </a:solidFill>
              <a:latin typeface="Arial Black" panose="020B0A04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/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um mês no ar (junho)</a:t>
            </a:r>
          </a:p>
          <a:p>
            <a:pPr algn="r"/>
            <a:endParaRPr lang="pt-BR" sz="2800" dirty="0">
              <a:solidFill>
                <a:schemeClr val="bg1"/>
              </a:solidFill>
              <a:latin typeface="Arial Black" panose="020B0A04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/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vídeo explicativo</a:t>
            </a:r>
          </a:p>
        </p:txBody>
      </p:sp>
    </p:spTree>
    <p:extLst>
      <p:ext uri="{BB962C8B-B14F-4D97-AF65-F5344CB8AC3E}">
        <p14:creationId xmlns:p14="http://schemas.microsoft.com/office/powerpoint/2010/main" val="31060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27094" y="923062"/>
            <a:ext cx="6548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0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_241 respostas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1765" t="28552" r="25736" b="23320"/>
          <a:stretch/>
        </p:blipFill>
        <p:spPr>
          <a:xfrm>
            <a:off x="1035422" y="2380129"/>
            <a:ext cx="7274859" cy="374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22500" t="26197" r="26177" b="12858"/>
          <a:stretch/>
        </p:blipFill>
        <p:spPr>
          <a:xfrm>
            <a:off x="674430" y="820270"/>
            <a:ext cx="7985475" cy="533127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306671" y="2393576"/>
            <a:ext cx="126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Maceió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02624" y="5033682"/>
            <a:ext cx="126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Reitoria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594516" y="1978077"/>
            <a:ext cx="1264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Coruripe</a:t>
            </a:r>
          </a:p>
          <a:p>
            <a:pPr algn="r"/>
            <a:r>
              <a:rPr lang="pt-BR" dirty="0" smtClean="0"/>
              <a:t>EAD</a:t>
            </a:r>
          </a:p>
          <a:p>
            <a:pPr algn="r"/>
            <a:r>
              <a:rPr lang="pt-BR" dirty="0" smtClean="0"/>
              <a:t>Rio Largo</a:t>
            </a:r>
          </a:p>
          <a:p>
            <a:pPr algn="r"/>
            <a:r>
              <a:rPr lang="pt-BR" dirty="0" smtClean="0"/>
              <a:t>Batalha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8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00200" y="976850"/>
            <a:ext cx="654871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600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_86% a 92% votaram por manter os textos atuais</a:t>
            </a:r>
          </a:p>
          <a:p>
            <a:pPr algn="r"/>
            <a:endParaRPr lang="pt-BR" sz="2000" dirty="0" smtClean="0">
              <a:solidFill>
                <a:schemeClr val="bg1"/>
              </a:solidFill>
              <a:latin typeface="Arial Black" panose="020B0A04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/>
            <a:r>
              <a:rPr lang="pt-BR" sz="2000" i="1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 demais contribuíram com sugestões</a:t>
            </a:r>
            <a:endParaRPr lang="pt-BR" sz="2000" i="1" dirty="0" smtClean="0">
              <a:solidFill>
                <a:schemeClr val="bg1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81635" y="1850909"/>
            <a:ext cx="73689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_a importância da comunicação no IFAL</a:t>
            </a:r>
          </a:p>
          <a:p>
            <a:pPr algn="r"/>
            <a:endParaRPr lang="pt-BR" sz="4800" dirty="0" smtClean="0">
              <a:solidFill>
                <a:schemeClr val="bg1"/>
              </a:solidFill>
              <a:latin typeface="Arial Black" panose="020B0A04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/>
            <a:r>
              <a:rPr lang="pt-BR" sz="4800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_novidade no PDI</a:t>
            </a:r>
          </a:p>
          <a:p>
            <a:pPr algn="r"/>
            <a:r>
              <a:rPr lang="pt-BR" sz="3200" i="1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Assessoria e </a:t>
            </a:r>
            <a:r>
              <a:rPr lang="pt-BR" sz="3200" i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GTCom</a:t>
            </a:r>
            <a:endParaRPr lang="pt-BR" sz="3200" i="1" dirty="0">
              <a:solidFill>
                <a:schemeClr val="bg1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06824" y="995083"/>
            <a:ext cx="75706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Ter acesso a informações é fundamental para que os cidadãos possam conhecer a gestão da coisa pública e, assim,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participar efetivamente das decisões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que envolvem os interesses coletivos, através da criação, monitoramento ou controle das ações conduzidas pela administração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pública.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 comunicação pública tem o dever de informar, escutar,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estabelecer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diálogos,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promover o debate público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 a prestação de serviços, estabelecendo-se como um espaço de discussão pública e tomada de decisões. </a:t>
            </a:r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r"/>
            <a:endParaRPr lang="pt-BR" sz="2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mera publicação de notícias e informações não garante a transparência de maneira geral e, menos ainda, na esfera pública -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uma estratégia clara de gestão da comunicação é fundamental.</a:t>
            </a:r>
          </a:p>
          <a:p>
            <a:pPr algn="r"/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87506" y="497542"/>
            <a:ext cx="7691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Os instrumentos de comunicação pública são empregados para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melhorar a qualidade de vida dos cidadãos pela comunicação,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pensando em atender as demandas da sociedade. Nesse sentido, as consultas públicas são mecanismos de cidadania e participação social - formas de construção compartilhada de políticas públicas. </a:t>
            </a:r>
          </a:p>
          <a:p>
            <a:pPr algn="r"/>
            <a:endParaRPr lang="pt-BR" sz="2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 filósofo alemão, Jürgen Habermas, desenvolveu o modelo de democracia procedimental, segundo o qual, cabe ao Direito garantir e definir institucionalmente mecanismos de participação pública e de deliberação, assim como também deve servir de elo entre a esfera pública e o sistema político. (MATTOS, 2006, p. 29). </a:t>
            </a:r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r"/>
            <a:endParaRPr lang="pt-BR" sz="2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Também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 encaixa aqui o sistema de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consultas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públicas.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 partir do modelo de Habermas de democracia, a consulta pública é um mecanismo deliberativo de 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accountability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vertical, que se dá por meio da participação pública direta no processo decisório, legitimando-o. 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971</TotalTime>
  <Words>370</Words>
  <Application>Microsoft Office PowerPoint</Application>
  <PresentationFormat>Apresentação na tela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Open Sans</vt:lpstr>
      <vt:lpstr>Open Sans Extrabold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PSDB-01</dc:creator>
  <cp:lastModifiedBy>PSDB-01</cp:lastModifiedBy>
  <cp:revision>53</cp:revision>
  <dcterms:created xsi:type="dcterms:W3CDTF">2016-02-11T02:17:58Z</dcterms:created>
  <dcterms:modified xsi:type="dcterms:W3CDTF">2018-07-24T01:54:11Z</dcterms:modified>
</cp:coreProperties>
</file>