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8"/>
  </p:notesMasterIdLst>
  <p:sldIdLst>
    <p:sldId id="256" r:id="rId2"/>
    <p:sldId id="389" r:id="rId3"/>
    <p:sldId id="394" r:id="rId4"/>
    <p:sldId id="425" r:id="rId5"/>
    <p:sldId id="395" r:id="rId6"/>
    <p:sldId id="396" r:id="rId7"/>
    <p:sldId id="387" r:id="rId8"/>
    <p:sldId id="357" r:id="rId9"/>
    <p:sldId id="358" r:id="rId10"/>
    <p:sldId id="424" r:id="rId11"/>
    <p:sldId id="359" r:id="rId12"/>
    <p:sldId id="361" r:id="rId13"/>
    <p:sldId id="362" r:id="rId14"/>
    <p:sldId id="363" r:id="rId15"/>
    <p:sldId id="364" r:id="rId16"/>
    <p:sldId id="367" r:id="rId17"/>
    <p:sldId id="372" r:id="rId18"/>
    <p:sldId id="374" r:id="rId19"/>
    <p:sldId id="398" r:id="rId20"/>
    <p:sldId id="397" r:id="rId21"/>
    <p:sldId id="390" r:id="rId22"/>
    <p:sldId id="329" r:id="rId23"/>
    <p:sldId id="285" r:id="rId24"/>
    <p:sldId id="326" r:id="rId25"/>
    <p:sldId id="325" r:id="rId26"/>
    <p:sldId id="327" r:id="rId27"/>
    <p:sldId id="328" r:id="rId28"/>
    <p:sldId id="401" r:id="rId29"/>
    <p:sldId id="400" r:id="rId30"/>
    <p:sldId id="377" r:id="rId31"/>
    <p:sldId id="378" r:id="rId32"/>
    <p:sldId id="379" r:id="rId33"/>
    <p:sldId id="380" r:id="rId34"/>
    <p:sldId id="381" r:id="rId35"/>
    <p:sldId id="382" r:id="rId36"/>
    <p:sldId id="383" r:id="rId37"/>
    <p:sldId id="384" r:id="rId38"/>
    <p:sldId id="385" r:id="rId39"/>
    <p:sldId id="426" r:id="rId40"/>
    <p:sldId id="403" r:id="rId41"/>
    <p:sldId id="346" r:id="rId42"/>
    <p:sldId id="391" r:id="rId43"/>
    <p:sldId id="423" r:id="rId44"/>
    <p:sldId id="392" r:id="rId45"/>
    <p:sldId id="393" r:id="rId46"/>
    <p:sldId id="404" r:id="rId47"/>
    <p:sldId id="405" r:id="rId48"/>
    <p:sldId id="406" r:id="rId49"/>
    <p:sldId id="347" r:id="rId50"/>
    <p:sldId id="407" r:id="rId51"/>
    <p:sldId id="411" r:id="rId52"/>
    <p:sldId id="410" r:id="rId53"/>
    <p:sldId id="408" r:id="rId54"/>
    <p:sldId id="413" r:id="rId55"/>
    <p:sldId id="348" r:id="rId56"/>
    <p:sldId id="414" r:id="rId57"/>
    <p:sldId id="415" r:id="rId58"/>
    <p:sldId id="412" r:id="rId59"/>
    <p:sldId id="416" r:id="rId60"/>
    <p:sldId id="419" r:id="rId61"/>
    <p:sldId id="418" r:id="rId62"/>
    <p:sldId id="420" r:id="rId63"/>
    <p:sldId id="417" r:id="rId64"/>
    <p:sldId id="421" r:id="rId65"/>
    <p:sldId id="422" r:id="rId66"/>
    <p:sldId id="308" r:id="rId6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62" autoAdjust="0"/>
    <p:restoredTop sz="97143" autoAdjust="0"/>
  </p:normalViewPr>
  <p:slideViewPr>
    <p:cSldViewPr>
      <p:cViewPr varScale="1">
        <p:scale>
          <a:sx n="82" d="100"/>
          <a:sy n="82" d="100"/>
        </p:scale>
        <p:origin x="1594" y="62"/>
      </p:cViewPr>
      <p:guideLst>
        <p:guide orient="horz" pos="2160"/>
        <p:guide pos="2880"/>
      </p:guideLst>
    </p:cSldViewPr>
  </p:slideViewPr>
  <p:outlineViewPr>
    <p:cViewPr>
      <p:scale>
        <a:sx n="33" d="100"/>
        <a:sy n="33" d="100"/>
      </p:scale>
      <p:origin x="0" y="8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39C716-66F7-4CF6-910E-D3393E336B92}" type="datetimeFigureOut">
              <a:rPr lang="pt-BR" smtClean="0"/>
              <a:t>11/04/2018</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AA4FE6-3015-4378-8FBF-71A7270826CA}" type="slidenum">
              <a:rPr lang="pt-BR" smtClean="0"/>
              <a:t>‹nº›</a:t>
            </a:fld>
            <a:endParaRPr lang="pt-BR"/>
          </a:p>
        </p:txBody>
      </p:sp>
    </p:spTree>
    <p:extLst>
      <p:ext uri="{BB962C8B-B14F-4D97-AF65-F5344CB8AC3E}">
        <p14:creationId xmlns:p14="http://schemas.microsoft.com/office/powerpoint/2010/main" val="4044933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pt-BR"/>
              <a:t>Clique para editar o título mestre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3AEF42C-4524-4C39-A1FD-CED8AB1B66D5}" type="datetimeFigureOut">
              <a:rPr lang="pt-BR" smtClean="0"/>
              <a:t>11/04/2018</a:t>
            </a:fld>
            <a:endParaRPr lang="pt-B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pt-B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05A2102-C64F-4D4F-8B22-C88C1588AB42}" type="slidenum">
              <a:rPr lang="pt-BR" smtClean="0"/>
              <a:t>‹nº›</a:t>
            </a:fld>
            <a:endParaRPr lang="pt-B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fld id="{33AEF42C-4524-4C39-A1FD-CED8AB1B66D5}" type="datetimeFigureOut">
              <a:rPr lang="pt-BR" smtClean="0"/>
              <a:t>11/04/2018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05A2102-C64F-4D4F-8B22-C88C1588AB42}"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pt-BR"/>
              <a:t>Clique para editar o título mestre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fld id="{33AEF42C-4524-4C39-A1FD-CED8AB1B66D5}" type="datetimeFigureOut">
              <a:rPr lang="pt-BR" smtClean="0"/>
              <a:t>11/04/2018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05A2102-C64F-4D4F-8B22-C88C1588AB42}"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3AEF42C-4524-4C39-A1FD-CED8AB1B66D5}" type="datetimeFigureOut">
              <a:rPr lang="pt-BR" smtClean="0"/>
              <a:t>11/04/2018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05A2102-C64F-4D4F-8B22-C88C1588AB42}"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pt-BR"/>
              <a:t>Clique para editar o título mestre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33AEF42C-4524-4C39-A1FD-CED8AB1B66D5}" type="datetimeFigureOut">
              <a:rPr lang="pt-BR" smtClean="0"/>
              <a:t>11/04/2018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05A2102-C64F-4D4F-8B22-C88C1588AB42}"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5" name="Date Placeholder 4"/>
          <p:cNvSpPr>
            <a:spLocks noGrp="1"/>
          </p:cNvSpPr>
          <p:nvPr>
            <p:ph type="dt" sz="half" idx="10"/>
          </p:nvPr>
        </p:nvSpPr>
        <p:spPr/>
        <p:txBody>
          <a:bodyPr/>
          <a:lstStyle/>
          <a:p>
            <a:fld id="{33AEF42C-4524-4C39-A1FD-CED8AB1B66D5}" type="datetimeFigureOut">
              <a:rPr lang="pt-BR" smtClean="0"/>
              <a:t>11/04/2018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05A2102-C64F-4D4F-8B22-C88C1588AB42}" type="slidenum">
              <a:rPr lang="pt-BR" smtClean="0"/>
              <a:t>‹nº›</a:t>
            </a:fld>
            <a:endParaRPr lang="pt-BR"/>
          </a:p>
        </p:txBody>
      </p:sp>
      <p:sp>
        <p:nvSpPr>
          <p:cNvPr id="9" name="Content Placeholder 8"/>
          <p:cNvSpPr>
            <a:spLocks noGrp="1"/>
          </p:cNvSpPr>
          <p:nvPr>
            <p:ph sz="quarter" idx="13"/>
          </p:nvPr>
        </p:nvSpPr>
        <p:spPr>
          <a:xfrm>
            <a:off x="1042416" y="2313432"/>
            <a:ext cx="3419856" cy="349300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33AEF42C-4524-4C39-A1FD-CED8AB1B66D5}" type="datetimeFigureOut">
              <a:rPr lang="pt-BR" smtClean="0"/>
              <a:t>11/04/2018</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205A2102-C64F-4D4F-8B22-C88C1588AB42}"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Date Placeholder 2"/>
          <p:cNvSpPr>
            <a:spLocks noGrp="1"/>
          </p:cNvSpPr>
          <p:nvPr>
            <p:ph type="dt" sz="half" idx="10"/>
          </p:nvPr>
        </p:nvSpPr>
        <p:spPr/>
        <p:txBody>
          <a:bodyPr/>
          <a:lstStyle/>
          <a:p>
            <a:fld id="{33AEF42C-4524-4C39-A1FD-CED8AB1B66D5}" type="datetimeFigureOut">
              <a:rPr lang="pt-BR" smtClean="0"/>
              <a:t>11/04/2018</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205A2102-C64F-4D4F-8B22-C88C1588AB42}"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AEF42C-4524-4C39-A1FD-CED8AB1B66D5}" type="datetimeFigureOut">
              <a:rPr lang="pt-BR" smtClean="0"/>
              <a:t>11/04/2018</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205A2102-C64F-4D4F-8B22-C88C1588AB42}"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3AEF42C-4524-4C39-A1FD-CED8AB1B66D5}" type="datetimeFigureOut">
              <a:rPr lang="pt-BR" smtClean="0"/>
              <a:t>11/04/2018</a:t>
            </a:fld>
            <a:endParaRPr lang="pt-BR"/>
          </a:p>
        </p:txBody>
      </p:sp>
      <p:sp>
        <p:nvSpPr>
          <p:cNvPr id="7" name="Slide Number Placeholder 6"/>
          <p:cNvSpPr>
            <a:spLocks noGrp="1"/>
          </p:cNvSpPr>
          <p:nvPr>
            <p:ph type="sldNum" sz="quarter" idx="12"/>
          </p:nvPr>
        </p:nvSpPr>
        <p:spPr/>
        <p:txBody>
          <a:bodyPr/>
          <a:lstStyle/>
          <a:p>
            <a:fld id="{205A2102-C64F-4D4F-8B22-C88C1588AB42}" type="slidenum">
              <a:rPr lang="pt-BR" smtClean="0"/>
              <a:t>‹nº›</a:t>
            </a:fld>
            <a:endParaRPr lang="pt-B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pt-B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pt-BR"/>
              <a:t>Clique para editar o título mestre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pt-BR"/>
              <a:t>Clique para editar o título mestre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33AEF42C-4524-4C39-A1FD-CED8AB1B66D5}" type="datetimeFigureOut">
              <a:rPr lang="pt-BR" smtClean="0"/>
              <a:t>11/04/2018</a:t>
            </a:fld>
            <a:endParaRPr lang="pt-B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pt-BR"/>
          </a:p>
        </p:txBody>
      </p:sp>
      <p:sp>
        <p:nvSpPr>
          <p:cNvPr id="7" name="Slide Number Placeholder 6"/>
          <p:cNvSpPr>
            <a:spLocks noGrp="1"/>
          </p:cNvSpPr>
          <p:nvPr>
            <p:ph type="sldNum" sz="quarter" idx="12"/>
          </p:nvPr>
        </p:nvSpPr>
        <p:spPr/>
        <p:txBody>
          <a:bodyPr/>
          <a:lstStyle/>
          <a:p>
            <a:fld id="{205A2102-C64F-4D4F-8B22-C88C1588AB42}"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pt-BR"/>
              <a:t>Clique para editar o título mestre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3AEF42C-4524-4C39-A1FD-CED8AB1B66D5}" type="datetimeFigureOut">
              <a:rPr lang="pt-BR" smtClean="0"/>
              <a:t>11/04/2018</a:t>
            </a:fld>
            <a:endParaRPr lang="pt-B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pt-B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05A2102-C64F-4D4F-8B22-C88C1588AB42}"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572000" y="3356992"/>
            <a:ext cx="3744416" cy="1512168"/>
          </a:xfrm>
        </p:spPr>
        <p:txBody>
          <a:bodyPr>
            <a:normAutofit fontScale="90000"/>
          </a:bodyPr>
          <a:lstStyle/>
          <a:p>
            <a:pPr algn="ctr"/>
            <a:r>
              <a:rPr lang="pt-BR" dirty="0"/>
              <a:t>TREINAMENTO BÁSICO EM GESTÃO DO PATRIMÔNIO</a:t>
            </a:r>
            <a:br>
              <a:rPr lang="pt-BR" dirty="0"/>
            </a:br>
            <a:r>
              <a:rPr lang="pt-BR" dirty="0"/>
              <a:t>PÚBLICO</a:t>
            </a:r>
          </a:p>
        </p:txBody>
      </p:sp>
      <p:sp>
        <p:nvSpPr>
          <p:cNvPr id="3" name="Subtítulo 2"/>
          <p:cNvSpPr>
            <a:spLocks noGrp="1"/>
          </p:cNvSpPr>
          <p:nvPr>
            <p:ph type="subTitle" idx="1"/>
          </p:nvPr>
        </p:nvSpPr>
        <p:spPr>
          <a:xfrm>
            <a:off x="4733365" y="5157192"/>
            <a:ext cx="3309803" cy="936104"/>
          </a:xfrm>
        </p:spPr>
        <p:txBody>
          <a:bodyPr>
            <a:normAutofit fontScale="85000" lnSpcReduction="20000"/>
          </a:bodyPr>
          <a:lstStyle/>
          <a:p>
            <a:pPr algn="ctr"/>
            <a:r>
              <a:rPr lang="pt-BR" sz="1600" dirty="0"/>
              <a:t>Coordenação de Patrimônio</a:t>
            </a:r>
          </a:p>
          <a:p>
            <a:pPr algn="ctr"/>
            <a:r>
              <a:rPr lang="pt-BR" sz="1600" dirty="0"/>
              <a:t>Reitoria</a:t>
            </a:r>
          </a:p>
          <a:p>
            <a:pPr algn="ctr"/>
            <a:r>
              <a:rPr lang="pt-BR" sz="1600" dirty="0"/>
              <a:t>Ifal</a:t>
            </a:r>
          </a:p>
          <a:p>
            <a:pPr algn="ctr"/>
            <a:r>
              <a:rPr lang="pt-BR" sz="1600" dirty="0"/>
              <a:t>2018</a:t>
            </a:r>
          </a:p>
        </p:txBody>
      </p:sp>
      <p:pic>
        <p:nvPicPr>
          <p:cNvPr id="6" name="Picture 4"/>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87987"/>
          <a:stretch/>
        </p:blipFill>
        <p:spPr bwMode="auto">
          <a:xfrm>
            <a:off x="4788024" y="44624"/>
            <a:ext cx="1728192" cy="2409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834" r="41092"/>
          <a:stretch/>
        </p:blipFill>
        <p:spPr bwMode="auto">
          <a:xfrm>
            <a:off x="6012160" y="1454261"/>
            <a:ext cx="2016224" cy="7328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2750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1052736"/>
            <a:ext cx="7024744" cy="720080"/>
          </a:xfrm>
        </p:spPr>
        <p:txBody>
          <a:bodyPr>
            <a:normAutofit/>
          </a:bodyPr>
          <a:lstStyle/>
          <a:p>
            <a:pPr algn="ctr"/>
            <a:r>
              <a:rPr lang="pt-BR" dirty="0"/>
              <a:t>Inventário 2017 - Etapas</a:t>
            </a:r>
          </a:p>
        </p:txBody>
      </p:sp>
      <p:sp>
        <p:nvSpPr>
          <p:cNvPr id="5" name="Espaço Reservado para Conteúdo 4"/>
          <p:cNvSpPr>
            <a:spLocks noGrp="1"/>
          </p:cNvSpPr>
          <p:nvPr>
            <p:ph idx="1"/>
          </p:nvPr>
        </p:nvSpPr>
        <p:spPr>
          <a:xfrm>
            <a:off x="1043608" y="2060848"/>
            <a:ext cx="7416824" cy="4968552"/>
          </a:xfrm>
        </p:spPr>
        <p:txBody>
          <a:bodyPr>
            <a:normAutofit/>
          </a:bodyPr>
          <a:lstStyle/>
          <a:p>
            <a:pPr lvl="0" algn="just"/>
            <a:r>
              <a:rPr lang="pt-BR" dirty="0">
                <a:solidFill>
                  <a:schemeClr val="accent1"/>
                </a:solidFill>
              </a:rPr>
              <a:t>7ª Verificação do relatório;</a:t>
            </a:r>
          </a:p>
          <a:p>
            <a:pPr lvl="0" algn="just"/>
            <a:endParaRPr lang="pt-BR" dirty="0">
              <a:solidFill>
                <a:schemeClr val="accent1"/>
              </a:solidFill>
            </a:endParaRPr>
          </a:p>
          <a:p>
            <a:pPr lvl="0" algn="just"/>
            <a:r>
              <a:rPr lang="pt-BR" dirty="0">
                <a:solidFill>
                  <a:schemeClr val="accent1"/>
                </a:solidFill>
              </a:rPr>
              <a:t>8ª Correções, adequações e retificações;</a:t>
            </a:r>
          </a:p>
          <a:p>
            <a:pPr lvl="0" algn="just"/>
            <a:endParaRPr lang="pt-BR" dirty="0">
              <a:solidFill>
                <a:schemeClr val="accent1"/>
              </a:solidFill>
            </a:endParaRPr>
          </a:p>
          <a:p>
            <a:pPr lvl="0" algn="just"/>
            <a:r>
              <a:rPr lang="pt-BR" dirty="0">
                <a:solidFill>
                  <a:schemeClr val="accent1"/>
                </a:solidFill>
              </a:rPr>
              <a:t>9ª Apresentação das regularizações;</a:t>
            </a:r>
          </a:p>
          <a:p>
            <a:pPr lvl="0" algn="just"/>
            <a:endParaRPr lang="pt-BR" dirty="0">
              <a:solidFill>
                <a:schemeClr val="accent1"/>
              </a:solidFill>
            </a:endParaRPr>
          </a:p>
          <a:p>
            <a:pPr lvl="0" algn="just"/>
            <a:r>
              <a:rPr lang="pt-BR" dirty="0">
                <a:solidFill>
                  <a:schemeClr val="accent1"/>
                </a:solidFill>
              </a:rPr>
              <a:t>10ª </a:t>
            </a:r>
            <a:r>
              <a:rPr lang="pt-BR" b="1" dirty="0">
                <a:solidFill>
                  <a:schemeClr val="accent1"/>
                </a:solidFill>
              </a:rPr>
              <a:t>Aprovação do inventário</a:t>
            </a:r>
            <a:r>
              <a:rPr lang="pt-BR" dirty="0">
                <a:solidFill>
                  <a:schemeClr val="accent1"/>
                </a:solidFill>
              </a:rPr>
              <a:t>;</a:t>
            </a:r>
          </a:p>
          <a:p>
            <a:pPr lvl="0" algn="just"/>
            <a:endParaRPr lang="pt-BR" dirty="0">
              <a:solidFill>
                <a:schemeClr val="accent1"/>
              </a:solidFill>
            </a:endParaRPr>
          </a:p>
          <a:p>
            <a:pPr lvl="0" algn="just"/>
            <a:r>
              <a:rPr lang="pt-BR" dirty="0">
                <a:solidFill>
                  <a:schemeClr val="accent1"/>
                </a:solidFill>
              </a:rPr>
              <a:t>11ª Conciliação contábil.</a:t>
            </a:r>
          </a:p>
          <a:p>
            <a:pPr lvl="0" algn="just"/>
            <a:endParaRPr lang="pt-BR" dirty="0"/>
          </a:p>
          <a:p>
            <a:pPr lvl="0" algn="just"/>
            <a:endParaRPr lang="pt-BR" dirty="0"/>
          </a:p>
        </p:txBody>
      </p:sp>
    </p:spTree>
    <p:extLst>
      <p:ext uri="{BB962C8B-B14F-4D97-AF65-F5344CB8AC3E}">
        <p14:creationId xmlns:p14="http://schemas.microsoft.com/office/powerpoint/2010/main" val="4249509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764704"/>
            <a:ext cx="8136904" cy="1008112"/>
          </a:xfrm>
        </p:spPr>
        <p:txBody>
          <a:bodyPr>
            <a:normAutofit fontScale="90000"/>
          </a:bodyPr>
          <a:lstStyle/>
          <a:p>
            <a:pPr algn="ctr"/>
            <a:br>
              <a:rPr lang="pt-BR" dirty="0"/>
            </a:br>
            <a:br>
              <a:rPr lang="pt-BR" dirty="0"/>
            </a:br>
            <a:br>
              <a:rPr lang="pt-BR" dirty="0"/>
            </a:br>
            <a:br>
              <a:rPr lang="pt-BR" dirty="0"/>
            </a:br>
            <a:br>
              <a:rPr lang="pt-BR" dirty="0"/>
            </a:br>
            <a:r>
              <a:rPr lang="pt-BR" dirty="0"/>
              <a:t>      </a:t>
            </a:r>
          </a:p>
        </p:txBody>
      </p:sp>
      <p:sp>
        <p:nvSpPr>
          <p:cNvPr id="5" name="Espaço Reservado para Conteúdo 4"/>
          <p:cNvSpPr>
            <a:spLocks noGrp="1"/>
          </p:cNvSpPr>
          <p:nvPr>
            <p:ph idx="1"/>
          </p:nvPr>
        </p:nvSpPr>
        <p:spPr>
          <a:xfrm>
            <a:off x="1043608" y="2780928"/>
            <a:ext cx="7200800" cy="3456384"/>
          </a:xfrm>
        </p:spPr>
        <p:txBody>
          <a:bodyPr>
            <a:normAutofit/>
          </a:bodyPr>
          <a:lstStyle/>
          <a:p>
            <a:pPr algn="just"/>
            <a:endParaRPr lang="pt-BR" sz="1800" dirty="0"/>
          </a:p>
          <a:p>
            <a:pPr algn="just"/>
            <a:endParaRPr lang="pt-BR" sz="1800" dirty="0"/>
          </a:p>
          <a:p>
            <a:pPr algn="just"/>
            <a:endParaRPr lang="pt-BR" sz="1800" dirty="0"/>
          </a:p>
        </p:txBody>
      </p:sp>
      <p:sp>
        <p:nvSpPr>
          <p:cNvPr id="4" name="Rectangle 1"/>
          <p:cNvSpPr>
            <a:spLocks noChangeArrowheads="1"/>
          </p:cNvSpPr>
          <p:nvPr/>
        </p:nvSpPr>
        <p:spPr bwMode="auto">
          <a:xfrm>
            <a:off x="2151063" y="3689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altLang="pt-BR" sz="1800" b="0" i="0" u="none" strike="noStrike" cap="none" normalizeH="0" baseline="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800" b="0" i="0" u="none" strike="noStrike" cap="none" normalizeH="0" baseline="0">
              <a:ln>
                <a:noFill/>
              </a:ln>
              <a:solidFill>
                <a:schemeClr val="tx1"/>
              </a:solidFill>
              <a:effectLst/>
              <a:latin typeface="Arial" charset="0"/>
              <a:cs typeface="Arial" charset="0"/>
            </a:endParaRPr>
          </a:p>
        </p:txBody>
      </p:sp>
      <p:graphicFrame>
        <p:nvGraphicFramePr>
          <p:cNvPr id="9" name="Tabela 8"/>
          <p:cNvGraphicFramePr>
            <a:graphicFrameLocks noGrp="1"/>
          </p:cNvGraphicFramePr>
          <p:nvPr>
            <p:extLst>
              <p:ext uri="{D42A27DB-BD31-4B8C-83A1-F6EECF244321}">
                <p14:modId xmlns:p14="http://schemas.microsoft.com/office/powerpoint/2010/main" val="554374189"/>
              </p:ext>
            </p:extLst>
          </p:nvPr>
        </p:nvGraphicFramePr>
        <p:xfrm>
          <a:off x="1547664" y="692696"/>
          <a:ext cx="5832648" cy="5484284"/>
        </p:xfrm>
        <a:graphic>
          <a:graphicData uri="http://schemas.openxmlformats.org/drawingml/2006/table">
            <a:tbl>
              <a:tblPr/>
              <a:tblGrid>
                <a:gridCol w="864095">
                  <a:extLst>
                    <a:ext uri="{9D8B030D-6E8A-4147-A177-3AD203B41FA5}">
                      <a16:colId xmlns:a16="http://schemas.microsoft.com/office/drawing/2014/main" val="20000"/>
                    </a:ext>
                  </a:extLst>
                </a:gridCol>
                <a:gridCol w="1512169">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gridCol w="1944216">
                  <a:extLst>
                    <a:ext uri="{9D8B030D-6E8A-4147-A177-3AD203B41FA5}">
                      <a16:colId xmlns:a16="http://schemas.microsoft.com/office/drawing/2014/main" val="20003"/>
                    </a:ext>
                  </a:extLst>
                </a:gridCol>
              </a:tblGrid>
              <a:tr h="118850">
                <a:tc>
                  <a:txBody>
                    <a:bodyPr/>
                    <a:lstStyle/>
                    <a:p>
                      <a:pPr algn="l" rtl="0">
                        <a:lnSpc>
                          <a:spcPct val="120000"/>
                        </a:lnSpc>
                      </a:pPr>
                      <a:br>
                        <a:rPr lang="pt-BR" sz="700" dirty="0">
                          <a:solidFill>
                            <a:schemeClr val="accent1"/>
                          </a:solidFill>
                          <a:effectLst/>
                        </a:rPr>
                      </a:br>
                      <a:endParaRPr lang="pt-BR" sz="7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rtl="0">
                        <a:lnSpc>
                          <a:spcPct val="120000"/>
                        </a:lnSpc>
                      </a:pPr>
                      <a:r>
                        <a:rPr lang="pt-BR" sz="700" b="1" dirty="0">
                          <a:solidFill>
                            <a:schemeClr val="accent1"/>
                          </a:solidFill>
                          <a:effectLst/>
                        </a:rPr>
                        <a:t>Unidade</a:t>
                      </a:r>
                      <a:endParaRPr lang="pt-BR" sz="7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700" b="1" dirty="0">
                          <a:solidFill>
                            <a:schemeClr val="accent1"/>
                          </a:solidFill>
                          <a:effectLst/>
                        </a:rPr>
                        <a:t>Bens Cadastrados</a:t>
                      </a:r>
                      <a:endParaRPr lang="pt-BR" sz="7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700" b="1" dirty="0">
                          <a:solidFill>
                            <a:schemeClr val="accent1"/>
                          </a:solidFill>
                          <a:effectLst/>
                        </a:rPr>
                        <a:t>Total de Setores</a:t>
                      </a:r>
                      <a:endParaRPr lang="pt-BR" sz="7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3821">
                <a:tc>
                  <a:txBody>
                    <a:bodyPr/>
                    <a:lstStyle/>
                    <a:p>
                      <a:pPr algn="ctr" rtl="0">
                        <a:lnSpc>
                          <a:spcPct val="120000"/>
                        </a:lnSpc>
                      </a:pPr>
                      <a:r>
                        <a:rPr lang="pt-BR" sz="800" b="1" dirty="0">
                          <a:solidFill>
                            <a:schemeClr val="accent1"/>
                          </a:solidFill>
                          <a:effectLst/>
                        </a:rPr>
                        <a:t>1</a:t>
                      </a: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lnSpc>
                          <a:spcPct val="120000"/>
                        </a:lnSpc>
                      </a:pPr>
                      <a:r>
                        <a:rPr lang="pt-BR" sz="800" b="1" dirty="0">
                          <a:solidFill>
                            <a:schemeClr val="accent1"/>
                          </a:solidFill>
                          <a:effectLst/>
                        </a:rPr>
                        <a:t>ARAPIRACA</a:t>
                      </a: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800" b="1" dirty="0">
                          <a:solidFill>
                            <a:schemeClr val="accent1"/>
                          </a:solidFill>
                          <a:effectLst/>
                        </a:rPr>
                        <a:t>4450</a:t>
                      </a: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lnSpc>
                          <a:spcPct val="120000"/>
                        </a:lnSpc>
                      </a:pPr>
                      <a:br>
                        <a:rPr lang="pt-BR" sz="800" dirty="0">
                          <a:solidFill>
                            <a:schemeClr val="accent1"/>
                          </a:solidFill>
                          <a:effectLst/>
                        </a:rPr>
                      </a:b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3073">
                <a:tc>
                  <a:txBody>
                    <a:bodyPr/>
                    <a:lstStyle/>
                    <a:p>
                      <a:pPr algn="ctr" rtl="0">
                        <a:lnSpc>
                          <a:spcPct val="120000"/>
                        </a:lnSpc>
                      </a:pPr>
                      <a:r>
                        <a:rPr lang="pt-BR" sz="800" b="1" dirty="0">
                          <a:solidFill>
                            <a:schemeClr val="accent1"/>
                          </a:solidFill>
                          <a:effectLst/>
                        </a:rPr>
                        <a:t>2</a:t>
                      </a: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lnSpc>
                          <a:spcPct val="120000"/>
                        </a:lnSpc>
                      </a:pPr>
                      <a:r>
                        <a:rPr lang="pt-BR" sz="800" b="1" dirty="0">
                          <a:solidFill>
                            <a:schemeClr val="accent1"/>
                          </a:solidFill>
                          <a:effectLst/>
                        </a:rPr>
                        <a:t>BATALHA</a:t>
                      </a: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800" b="1" dirty="0">
                          <a:solidFill>
                            <a:schemeClr val="accent1"/>
                          </a:solidFill>
                          <a:effectLst/>
                        </a:rPr>
                        <a:t>705</a:t>
                      </a: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lnSpc>
                          <a:spcPct val="120000"/>
                        </a:lnSpc>
                      </a:pPr>
                      <a:br>
                        <a:rPr lang="pt-BR" sz="800" dirty="0">
                          <a:solidFill>
                            <a:schemeClr val="accent1"/>
                          </a:solidFill>
                          <a:effectLst/>
                        </a:rPr>
                      </a:b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19343">
                <a:tc>
                  <a:txBody>
                    <a:bodyPr/>
                    <a:lstStyle/>
                    <a:p>
                      <a:pPr algn="ctr" rtl="0">
                        <a:lnSpc>
                          <a:spcPct val="120000"/>
                        </a:lnSpc>
                      </a:pPr>
                      <a:r>
                        <a:rPr lang="pt-BR" sz="800" b="1" dirty="0">
                          <a:solidFill>
                            <a:schemeClr val="accent1"/>
                          </a:solidFill>
                          <a:effectLst/>
                        </a:rPr>
                        <a:t>3</a:t>
                      </a: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lnSpc>
                          <a:spcPct val="120000"/>
                        </a:lnSpc>
                      </a:pPr>
                      <a:r>
                        <a:rPr lang="pt-BR" sz="800" b="1" dirty="0">
                          <a:solidFill>
                            <a:schemeClr val="accent1"/>
                          </a:solidFill>
                          <a:effectLst/>
                        </a:rPr>
                        <a:t>BENEDITO BENTES</a:t>
                      </a: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800" b="1" dirty="0">
                          <a:solidFill>
                            <a:schemeClr val="accent1"/>
                          </a:solidFill>
                          <a:effectLst/>
                        </a:rPr>
                        <a:t>1139</a:t>
                      </a: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lnSpc>
                          <a:spcPct val="120000"/>
                        </a:lnSpc>
                      </a:pPr>
                      <a:br>
                        <a:rPr lang="pt-BR" sz="800" dirty="0">
                          <a:solidFill>
                            <a:schemeClr val="accent1"/>
                          </a:solidFill>
                          <a:effectLst/>
                        </a:rPr>
                      </a:b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5613">
                <a:tc>
                  <a:txBody>
                    <a:bodyPr/>
                    <a:lstStyle/>
                    <a:p>
                      <a:pPr algn="ctr" rtl="0">
                        <a:lnSpc>
                          <a:spcPct val="120000"/>
                        </a:lnSpc>
                      </a:pPr>
                      <a:r>
                        <a:rPr lang="pt-BR" sz="800" b="1">
                          <a:solidFill>
                            <a:schemeClr val="accent1"/>
                          </a:solidFill>
                          <a:effectLst/>
                        </a:rPr>
                        <a:t>4</a:t>
                      </a:r>
                      <a:endParaRPr lang="pt-BR" sz="80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lnSpc>
                          <a:spcPct val="120000"/>
                        </a:lnSpc>
                      </a:pPr>
                      <a:r>
                        <a:rPr lang="pt-BR" sz="800" b="1" dirty="0">
                          <a:solidFill>
                            <a:schemeClr val="accent1"/>
                          </a:solidFill>
                          <a:effectLst/>
                        </a:rPr>
                        <a:t>CORURIPE</a:t>
                      </a: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800" b="1" dirty="0">
                          <a:solidFill>
                            <a:schemeClr val="accent1"/>
                          </a:solidFill>
                          <a:effectLst/>
                        </a:rPr>
                        <a:t>2761</a:t>
                      </a: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lnSpc>
                          <a:spcPct val="120000"/>
                        </a:lnSpc>
                      </a:pPr>
                      <a:br>
                        <a:rPr lang="pt-BR" sz="800" dirty="0">
                          <a:solidFill>
                            <a:schemeClr val="accent1"/>
                          </a:solidFill>
                          <a:effectLst/>
                        </a:rPr>
                      </a:b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43891">
                <a:tc>
                  <a:txBody>
                    <a:bodyPr/>
                    <a:lstStyle/>
                    <a:p>
                      <a:pPr algn="ctr" rtl="0">
                        <a:lnSpc>
                          <a:spcPct val="120000"/>
                        </a:lnSpc>
                      </a:pPr>
                      <a:r>
                        <a:rPr lang="pt-BR" sz="800" b="1">
                          <a:solidFill>
                            <a:schemeClr val="accent1"/>
                          </a:solidFill>
                          <a:effectLst/>
                        </a:rPr>
                        <a:t>5</a:t>
                      </a:r>
                      <a:endParaRPr lang="pt-BR" sz="80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lnSpc>
                          <a:spcPct val="120000"/>
                        </a:lnSpc>
                      </a:pPr>
                      <a:r>
                        <a:rPr lang="pt-BR" sz="800" b="1">
                          <a:solidFill>
                            <a:schemeClr val="accent1"/>
                          </a:solidFill>
                          <a:effectLst/>
                        </a:rPr>
                        <a:t>MACEIO</a:t>
                      </a:r>
                      <a:endParaRPr lang="pt-BR" sz="80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800" b="1" dirty="0">
                          <a:solidFill>
                            <a:schemeClr val="accent1"/>
                          </a:solidFill>
                          <a:effectLst/>
                        </a:rPr>
                        <a:t>-</a:t>
                      </a: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lnSpc>
                          <a:spcPct val="120000"/>
                        </a:lnSpc>
                      </a:pPr>
                      <a:br>
                        <a:rPr lang="pt-BR" sz="800" dirty="0">
                          <a:solidFill>
                            <a:schemeClr val="accent1"/>
                          </a:solidFill>
                          <a:effectLst/>
                        </a:rPr>
                      </a:b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20161">
                <a:tc>
                  <a:txBody>
                    <a:bodyPr/>
                    <a:lstStyle/>
                    <a:p>
                      <a:pPr algn="ctr" rtl="0">
                        <a:lnSpc>
                          <a:spcPct val="120000"/>
                        </a:lnSpc>
                      </a:pPr>
                      <a:r>
                        <a:rPr lang="pt-BR" sz="800" b="1" dirty="0">
                          <a:solidFill>
                            <a:schemeClr val="accent1"/>
                          </a:solidFill>
                          <a:effectLst/>
                        </a:rPr>
                        <a:t>6</a:t>
                      </a: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lnSpc>
                          <a:spcPct val="120000"/>
                        </a:lnSpc>
                      </a:pPr>
                      <a:r>
                        <a:rPr lang="pt-BR" sz="800" b="1">
                          <a:solidFill>
                            <a:schemeClr val="accent1"/>
                          </a:solidFill>
                          <a:effectLst/>
                        </a:rPr>
                        <a:t>MARAGOGI</a:t>
                      </a:r>
                      <a:endParaRPr lang="pt-BR" sz="80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800" b="1" dirty="0">
                          <a:solidFill>
                            <a:schemeClr val="accent1"/>
                          </a:solidFill>
                          <a:effectLst/>
                        </a:rPr>
                        <a:t>2395</a:t>
                      </a: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lnSpc>
                          <a:spcPct val="120000"/>
                        </a:lnSpc>
                      </a:pPr>
                      <a:br>
                        <a:rPr lang="pt-BR" sz="800" dirty="0">
                          <a:solidFill>
                            <a:schemeClr val="accent1"/>
                          </a:solidFill>
                          <a:effectLst/>
                        </a:rPr>
                      </a:b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96431">
                <a:tc>
                  <a:txBody>
                    <a:bodyPr/>
                    <a:lstStyle/>
                    <a:p>
                      <a:pPr algn="ctr" rtl="0">
                        <a:lnSpc>
                          <a:spcPct val="120000"/>
                        </a:lnSpc>
                      </a:pPr>
                      <a:r>
                        <a:rPr lang="pt-BR" sz="800" b="1" dirty="0">
                          <a:solidFill>
                            <a:schemeClr val="accent1"/>
                          </a:solidFill>
                          <a:effectLst/>
                        </a:rPr>
                        <a:t>7</a:t>
                      </a: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lnSpc>
                          <a:spcPct val="120000"/>
                        </a:lnSpc>
                      </a:pPr>
                      <a:r>
                        <a:rPr lang="pt-BR" sz="800" b="1">
                          <a:solidFill>
                            <a:schemeClr val="accent1"/>
                          </a:solidFill>
                          <a:effectLst/>
                        </a:rPr>
                        <a:t>MARECHAL DEODORO</a:t>
                      </a:r>
                      <a:endParaRPr lang="pt-BR" sz="80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800" b="1" dirty="0">
                          <a:solidFill>
                            <a:schemeClr val="accent1"/>
                          </a:solidFill>
                          <a:effectLst/>
                        </a:rPr>
                        <a:t>-</a:t>
                      </a: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lnSpc>
                          <a:spcPct val="120000"/>
                        </a:lnSpc>
                      </a:pPr>
                      <a:br>
                        <a:rPr lang="pt-BR" sz="800" dirty="0">
                          <a:solidFill>
                            <a:schemeClr val="accent1"/>
                          </a:solidFill>
                          <a:effectLst/>
                        </a:rPr>
                      </a:b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72701">
                <a:tc>
                  <a:txBody>
                    <a:bodyPr/>
                    <a:lstStyle/>
                    <a:p>
                      <a:pPr algn="ctr" rtl="0">
                        <a:lnSpc>
                          <a:spcPct val="120000"/>
                        </a:lnSpc>
                      </a:pPr>
                      <a:r>
                        <a:rPr lang="pt-BR" sz="800" b="1">
                          <a:solidFill>
                            <a:schemeClr val="accent1"/>
                          </a:solidFill>
                          <a:effectLst/>
                        </a:rPr>
                        <a:t>8</a:t>
                      </a:r>
                      <a:endParaRPr lang="pt-BR" sz="80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lnSpc>
                          <a:spcPct val="120000"/>
                        </a:lnSpc>
                      </a:pPr>
                      <a:r>
                        <a:rPr lang="pt-BR" sz="800" b="1">
                          <a:solidFill>
                            <a:schemeClr val="accent1"/>
                          </a:solidFill>
                          <a:effectLst/>
                        </a:rPr>
                        <a:t>MURICI </a:t>
                      </a:r>
                      <a:endParaRPr lang="pt-BR" sz="80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800" b="1" dirty="0">
                          <a:solidFill>
                            <a:schemeClr val="accent1"/>
                          </a:solidFill>
                          <a:effectLst/>
                        </a:rPr>
                        <a:t>6434</a:t>
                      </a: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lnSpc>
                          <a:spcPct val="120000"/>
                        </a:lnSpc>
                      </a:pPr>
                      <a:br>
                        <a:rPr lang="pt-BR" sz="800" dirty="0">
                          <a:solidFill>
                            <a:schemeClr val="accent1"/>
                          </a:solidFill>
                          <a:effectLst/>
                        </a:rPr>
                      </a:b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20979">
                <a:tc>
                  <a:txBody>
                    <a:bodyPr/>
                    <a:lstStyle/>
                    <a:p>
                      <a:pPr algn="ctr" rtl="0">
                        <a:lnSpc>
                          <a:spcPct val="120000"/>
                        </a:lnSpc>
                      </a:pPr>
                      <a:r>
                        <a:rPr lang="pt-BR" sz="800" b="1" dirty="0">
                          <a:solidFill>
                            <a:schemeClr val="accent1"/>
                          </a:solidFill>
                          <a:effectLst/>
                        </a:rPr>
                        <a:t>9</a:t>
                      </a: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lnSpc>
                          <a:spcPct val="120000"/>
                        </a:lnSpc>
                      </a:pPr>
                      <a:r>
                        <a:rPr lang="pt-BR" sz="800" b="1" dirty="0">
                          <a:solidFill>
                            <a:schemeClr val="accent1"/>
                          </a:solidFill>
                          <a:effectLst/>
                        </a:rPr>
                        <a:t>PALMEIRA DOS INDIOS </a:t>
                      </a: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800" b="1" dirty="0">
                          <a:solidFill>
                            <a:schemeClr val="accent1"/>
                          </a:solidFill>
                          <a:effectLst/>
                        </a:rPr>
                        <a:t>17501</a:t>
                      </a: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lnSpc>
                          <a:spcPct val="120000"/>
                        </a:lnSpc>
                      </a:pPr>
                      <a:br>
                        <a:rPr lang="pt-BR" sz="800" dirty="0">
                          <a:solidFill>
                            <a:schemeClr val="accent1"/>
                          </a:solidFill>
                          <a:effectLst/>
                        </a:rPr>
                      </a:b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97249">
                <a:tc>
                  <a:txBody>
                    <a:bodyPr/>
                    <a:lstStyle/>
                    <a:p>
                      <a:pPr algn="ctr" rtl="0">
                        <a:lnSpc>
                          <a:spcPct val="120000"/>
                        </a:lnSpc>
                      </a:pPr>
                      <a:r>
                        <a:rPr lang="pt-BR" sz="800" b="1">
                          <a:solidFill>
                            <a:schemeClr val="accent1"/>
                          </a:solidFill>
                          <a:effectLst/>
                        </a:rPr>
                        <a:t>10</a:t>
                      </a:r>
                      <a:endParaRPr lang="pt-BR" sz="80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lnSpc>
                          <a:spcPct val="120000"/>
                        </a:lnSpc>
                      </a:pPr>
                      <a:r>
                        <a:rPr lang="pt-BR" sz="800" b="1">
                          <a:solidFill>
                            <a:schemeClr val="accent1"/>
                          </a:solidFill>
                          <a:effectLst/>
                        </a:rPr>
                        <a:t>PENEDO</a:t>
                      </a:r>
                      <a:endParaRPr lang="pt-BR" sz="80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800" b="1" dirty="0">
                          <a:solidFill>
                            <a:schemeClr val="accent1"/>
                          </a:solidFill>
                          <a:effectLst/>
                        </a:rPr>
                        <a:t>2420</a:t>
                      </a: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lnSpc>
                          <a:spcPct val="120000"/>
                        </a:lnSpc>
                      </a:pPr>
                      <a:br>
                        <a:rPr lang="pt-BR" sz="800" dirty="0">
                          <a:solidFill>
                            <a:schemeClr val="accent1"/>
                          </a:solidFill>
                          <a:effectLst/>
                        </a:rPr>
                      </a:b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45527">
                <a:tc>
                  <a:txBody>
                    <a:bodyPr/>
                    <a:lstStyle/>
                    <a:p>
                      <a:pPr algn="ctr" rtl="0">
                        <a:lnSpc>
                          <a:spcPct val="120000"/>
                        </a:lnSpc>
                      </a:pPr>
                      <a:r>
                        <a:rPr lang="pt-BR" sz="800" b="1" dirty="0">
                          <a:solidFill>
                            <a:schemeClr val="accent1"/>
                          </a:solidFill>
                          <a:effectLst/>
                        </a:rPr>
                        <a:t>11</a:t>
                      </a: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lnSpc>
                          <a:spcPct val="120000"/>
                        </a:lnSpc>
                      </a:pPr>
                      <a:r>
                        <a:rPr lang="pt-BR" sz="800" b="1">
                          <a:solidFill>
                            <a:schemeClr val="accent1"/>
                          </a:solidFill>
                          <a:effectLst/>
                        </a:rPr>
                        <a:t>PIRANHAS </a:t>
                      </a:r>
                      <a:endParaRPr lang="pt-BR" sz="80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800" b="1" dirty="0">
                          <a:solidFill>
                            <a:schemeClr val="accent1"/>
                          </a:solidFill>
                          <a:effectLst/>
                        </a:rPr>
                        <a:t>15106</a:t>
                      </a: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lnSpc>
                          <a:spcPct val="120000"/>
                        </a:lnSpc>
                      </a:pPr>
                      <a:br>
                        <a:rPr lang="pt-BR" sz="800" dirty="0">
                          <a:solidFill>
                            <a:schemeClr val="accent1"/>
                          </a:solidFill>
                          <a:effectLst/>
                        </a:rPr>
                      </a:b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60024">
                <a:tc>
                  <a:txBody>
                    <a:bodyPr/>
                    <a:lstStyle/>
                    <a:p>
                      <a:pPr algn="ctr" rtl="0">
                        <a:lnSpc>
                          <a:spcPct val="120000"/>
                        </a:lnSpc>
                      </a:pPr>
                      <a:r>
                        <a:rPr lang="pt-BR" sz="800" b="1">
                          <a:solidFill>
                            <a:schemeClr val="accent1"/>
                          </a:solidFill>
                          <a:effectLst/>
                        </a:rPr>
                        <a:t>12</a:t>
                      </a:r>
                      <a:endParaRPr lang="pt-BR" sz="80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lnSpc>
                          <a:spcPct val="120000"/>
                        </a:lnSpc>
                      </a:pPr>
                      <a:r>
                        <a:rPr lang="pt-BR" sz="800" b="1">
                          <a:solidFill>
                            <a:schemeClr val="accent1"/>
                          </a:solidFill>
                          <a:effectLst/>
                        </a:rPr>
                        <a:t>REITORIA </a:t>
                      </a:r>
                      <a:endParaRPr lang="pt-BR" sz="80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800" b="1" dirty="0">
                          <a:solidFill>
                            <a:schemeClr val="accent1"/>
                          </a:solidFill>
                          <a:effectLst/>
                        </a:rPr>
                        <a:t>8614</a:t>
                      </a: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800" b="1" dirty="0">
                          <a:solidFill>
                            <a:schemeClr val="accent1"/>
                          </a:solidFill>
                          <a:effectLst/>
                        </a:rPr>
                        <a:t>60</a:t>
                      </a: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28347">
                <a:tc>
                  <a:txBody>
                    <a:bodyPr/>
                    <a:lstStyle/>
                    <a:p>
                      <a:pPr algn="ctr" rtl="0">
                        <a:lnSpc>
                          <a:spcPct val="120000"/>
                        </a:lnSpc>
                      </a:pPr>
                      <a:r>
                        <a:rPr lang="pt-BR" sz="800" b="1" dirty="0">
                          <a:solidFill>
                            <a:schemeClr val="accent1"/>
                          </a:solidFill>
                          <a:effectLst/>
                        </a:rPr>
                        <a:t>13</a:t>
                      </a: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lnSpc>
                          <a:spcPct val="120000"/>
                        </a:lnSpc>
                      </a:pPr>
                      <a:r>
                        <a:rPr lang="pt-BR" sz="800" b="1">
                          <a:solidFill>
                            <a:schemeClr val="accent1"/>
                          </a:solidFill>
                          <a:effectLst/>
                        </a:rPr>
                        <a:t>RIO LARGO</a:t>
                      </a:r>
                      <a:endParaRPr lang="pt-BR" sz="80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800" b="1" dirty="0">
                          <a:solidFill>
                            <a:schemeClr val="accent1"/>
                          </a:solidFill>
                          <a:effectLst/>
                        </a:rPr>
                        <a:t>930</a:t>
                      </a: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lnSpc>
                          <a:spcPct val="120000"/>
                        </a:lnSpc>
                      </a:pPr>
                      <a:br>
                        <a:rPr lang="pt-BR" sz="800" dirty="0">
                          <a:solidFill>
                            <a:schemeClr val="accent1"/>
                          </a:solidFill>
                          <a:effectLst/>
                        </a:rPr>
                      </a:b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76625">
                <a:tc>
                  <a:txBody>
                    <a:bodyPr/>
                    <a:lstStyle/>
                    <a:p>
                      <a:pPr algn="ctr" rtl="0">
                        <a:lnSpc>
                          <a:spcPct val="120000"/>
                        </a:lnSpc>
                      </a:pPr>
                      <a:r>
                        <a:rPr lang="pt-BR" sz="800" b="1">
                          <a:solidFill>
                            <a:schemeClr val="accent1"/>
                          </a:solidFill>
                          <a:effectLst/>
                        </a:rPr>
                        <a:t>14</a:t>
                      </a:r>
                      <a:endParaRPr lang="pt-BR" sz="80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lnSpc>
                          <a:spcPct val="120000"/>
                        </a:lnSpc>
                      </a:pPr>
                      <a:r>
                        <a:rPr lang="pt-BR" sz="800" b="1">
                          <a:solidFill>
                            <a:schemeClr val="accent1"/>
                          </a:solidFill>
                          <a:effectLst/>
                        </a:rPr>
                        <a:t>SANTANA DO IPANEMA</a:t>
                      </a:r>
                      <a:endParaRPr lang="pt-BR" sz="80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800" b="1" dirty="0">
                          <a:solidFill>
                            <a:schemeClr val="accent1"/>
                          </a:solidFill>
                          <a:effectLst/>
                        </a:rPr>
                        <a:t>4843</a:t>
                      </a: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lnSpc>
                          <a:spcPct val="120000"/>
                        </a:lnSpc>
                      </a:pPr>
                      <a:br>
                        <a:rPr lang="pt-BR" sz="800" dirty="0">
                          <a:solidFill>
                            <a:schemeClr val="accent1"/>
                          </a:solidFill>
                          <a:effectLst/>
                        </a:rPr>
                      </a:b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52895">
                <a:tc>
                  <a:txBody>
                    <a:bodyPr/>
                    <a:lstStyle/>
                    <a:p>
                      <a:pPr algn="ctr" rtl="0">
                        <a:lnSpc>
                          <a:spcPct val="120000"/>
                        </a:lnSpc>
                      </a:pPr>
                      <a:r>
                        <a:rPr lang="pt-BR" sz="800" b="1">
                          <a:solidFill>
                            <a:schemeClr val="accent1"/>
                          </a:solidFill>
                          <a:effectLst/>
                        </a:rPr>
                        <a:t>15</a:t>
                      </a:r>
                      <a:endParaRPr lang="pt-BR" sz="80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lnSpc>
                          <a:spcPct val="120000"/>
                        </a:lnSpc>
                      </a:pPr>
                      <a:r>
                        <a:rPr lang="pt-BR" sz="800" b="1">
                          <a:solidFill>
                            <a:schemeClr val="accent1"/>
                          </a:solidFill>
                          <a:effectLst/>
                        </a:rPr>
                        <a:t>SAO MIGUEL DOS CAMPOS</a:t>
                      </a:r>
                      <a:endParaRPr lang="pt-BR" sz="80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800" b="1" dirty="0">
                          <a:solidFill>
                            <a:schemeClr val="accent1"/>
                          </a:solidFill>
                          <a:effectLst/>
                        </a:rPr>
                        <a:t>1925</a:t>
                      </a: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lnSpc>
                          <a:spcPct val="120000"/>
                        </a:lnSpc>
                      </a:pPr>
                      <a:br>
                        <a:rPr lang="pt-BR" sz="800" dirty="0">
                          <a:solidFill>
                            <a:schemeClr val="accent1"/>
                          </a:solidFill>
                          <a:effectLst/>
                        </a:rPr>
                      </a:b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01173">
                <a:tc>
                  <a:txBody>
                    <a:bodyPr/>
                    <a:lstStyle/>
                    <a:p>
                      <a:pPr algn="ctr" rtl="0">
                        <a:lnSpc>
                          <a:spcPct val="120000"/>
                        </a:lnSpc>
                      </a:pPr>
                      <a:r>
                        <a:rPr lang="pt-BR" sz="800" b="1">
                          <a:solidFill>
                            <a:schemeClr val="accent1"/>
                          </a:solidFill>
                          <a:effectLst/>
                        </a:rPr>
                        <a:t>16</a:t>
                      </a:r>
                      <a:endParaRPr lang="pt-BR" sz="80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lnSpc>
                          <a:spcPct val="120000"/>
                        </a:lnSpc>
                      </a:pPr>
                      <a:r>
                        <a:rPr lang="pt-BR" sz="800" b="1">
                          <a:solidFill>
                            <a:schemeClr val="accent1"/>
                          </a:solidFill>
                          <a:effectLst/>
                        </a:rPr>
                        <a:t>SATUBA</a:t>
                      </a:r>
                      <a:endParaRPr lang="pt-BR" sz="80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800" b="1" dirty="0">
                          <a:solidFill>
                            <a:schemeClr val="accent1"/>
                          </a:solidFill>
                          <a:effectLst/>
                        </a:rPr>
                        <a:t>-</a:t>
                      </a: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lnSpc>
                          <a:spcPct val="120000"/>
                        </a:lnSpc>
                      </a:pPr>
                      <a:br>
                        <a:rPr lang="pt-BR" sz="800" dirty="0">
                          <a:solidFill>
                            <a:schemeClr val="accent1"/>
                          </a:solidFill>
                          <a:effectLst/>
                        </a:rPr>
                      </a:b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77443">
                <a:tc>
                  <a:txBody>
                    <a:bodyPr/>
                    <a:lstStyle/>
                    <a:p>
                      <a:pPr algn="ctr" rtl="0">
                        <a:lnSpc>
                          <a:spcPct val="120000"/>
                        </a:lnSpc>
                      </a:pPr>
                      <a:r>
                        <a:rPr lang="pt-BR" sz="800" b="1">
                          <a:solidFill>
                            <a:schemeClr val="accent1"/>
                          </a:solidFill>
                          <a:effectLst/>
                        </a:rPr>
                        <a:t>17</a:t>
                      </a:r>
                      <a:endParaRPr lang="pt-BR" sz="80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lnSpc>
                          <a:spcPct val="120000"/>
                        </a:lnSpc>
                      </a:pPr>
                      <a:r>
                        <a:rPr lang="pt-BR" sz="800" b="1">
                          <a:solidFill>
                            <a:schemeClr val="accent1"/>
                          </a:solidFill>
                          <a:effectLst/>
                        </a:rPr>
                        <a:t>VIÇOSA </a:t>
                      </a:r>
                      <a:endParaRPr lang="pt-BR" sz="80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800" b="1" dirty="0">
                          <a:solidFill>
                            <a:schemeClr val="accent1"/>
                          </a:solidFill>
                          <a:effectLst/>
                        </a:rPr>
                        <a:t>2565</a:t>
                      </a: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lnSpc>
                          <a:spcPct val="120000"/>
                        </a:lnSpc>
                      </a:pPr>
                      <a:br>
                        <a:rPr lang="pt-BR" sz="800" dirty="0">
                          <a:solidFill>
                            <a:schemeClr val="accent1"/>
                          </a:solidFill>
                          <a:effectLst/>
                        </a:rPr>
                      </a:b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55448">
                <a:tc>
                  <a:txBody>
                    <a:bodyPr/>
                    <a:lstStyle/>
                    <a:p>
                      <a:pPr rtl="0">
                        <a:lnSpc>
                          <a:spcPct val="120000"/>
                        </a:lnSpc>
                      </a:pPr>
                      <a:br>
                        <a:rPr lang="pt-BR" sz="800">
                          <a:solidFill>
                            <a:schemeClr val="accent1"/>
                          </a:solidFill>
                          <a:effectLst/>
                        </a:rPr>
                      </a:br>
                      <a:endParaRPr lang="pt-BR" sz="80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lnSpc>
                          <a:spcPct val="120000"/>
                        </a:lnSpc>
                      </a:pPr>
                      <a:r>
                        <a:rPr lang="pt-BR" sz="800" b="1" dirty="0">
                          <a:solidFill>
                            <a:schemeClr val="accent1"/>
                          </a:solidFill>
                          <a:effectLst/>
                        </a:rPr>
                        <a:t>Total de Unidades: 17</a:t>
                      </a: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800" b="1" dirty="0">
                          <a:solidFill>
                            <a:schemeClr val="accent1"/>
                          </a:solidFill>
                          <a:effectLst/>
                        </a:rPr>
                        <a:t>Total: 71788</a:t>
                      </a: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lnSpc>
                          <a:spcPct val="120000"/>
                        </a:lnSpc>
                      </a:pPr>
                      <a:br>
                        <a:rPr lang="pt-BR" sz="800" dirty="0">
                          <a:solidFill>
                            <a:schemeClr val="accent1"/>
                          </a:solidFill>
                          <a:effectLst/>
                        </a:rPr>
                      </a:br>
                      <a:endParaRPr lang="pt-BR" sz="800" dirty="0">
                        <a:solidFill>
                          <a:schemeClr val="accent1"/>
                        </a:solidFill>
                        <a:effectLst/>
                      </a:endParaRPr>
                    </a:p>
                  </a:txBody>
                  <a:tcPr marL="9577" marR="9577" marT="9577" marB="957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1716625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908720"/>
            <a:ext cx="8208912" cy="936104"/>
          </a:xfrm>
        </p:spPr>
        <p:txBody>
          <a:bodyPr>
            <a:normAutofit/>
          </a:bodyPr>
          <a:lstStyle/>
          <a:p>
            <a:pPr lvl="0"/>
            <a:r>
              <a:rPr lang="pt-BR" sz="3600" dirty="0"/>
              <a:t>Inventário Patrimonial Reitoria 2017</a:t>
            </a:r>
          </a:p>
        </p:txBody>
      </p:sp>
      <p:graphicFrame>
        <p:nvGraphicFramePr>
          <p:cNvPr id="3" name="Espaço Reservado para Conteúdo 2"/>
          <p:cNvGraphicFramePr>
            <a:graphicFrameLocks noGrp="1"/>
          </p:cNvGraphicFramePr>
          <p:nvPr>
            <p:ph idx="1"/>
            <p:extLst>
              <p:ext uri="{D42A27DB-BD31-4B8C-83A1-F6EECF244321}">
                <p14:modId xmlns:p14="http://schemas.microsoft.com/office/powerpoint/2010/main" val="4238485194"/>
              </p:ext>
            </p:extLst>
          </p:nvPr>
        </p:nvGraphicFramePr>
        <p:xfrm>
          <a:off x="1115616" y="3573016"/>
          <a:ext cx="6912768" cy="2399030"/>
        </p:xfrm>
        <a:graphic>
          <a:graphicData uri="http://schemas.openxmlformats.org/drawingml/2006/table">
            <a:tbl>
              <a:tblPr/>
              <a:tblGrid>
                <a:gridCol w="3168352">
                  <a:extLst>
                    <a:ext uri="{9D8B030D-6E8A-4147-A177-3AD203B41FA5}">
                      <a16:colId xmlns:a16="http://schemas.microsoft.com/office/drawing/2014/main" val="20000"/>
                    </a:ext>
                  </a:extLst>
                </a:gridCol>
                <a:gridCol w="1645181">
                  <a:extLst>
                    <a:ext uri="{9D8B030D-6E8A-4147-A177-3AD203B41FA5}">
                      <a16:colId xmlns:a16="http://schemas.microsoft.com/office/drawing/2014/main" val="20001"/>
                    </a:ext>
                  </a:extLst>
                </a:gridCol>
                <a:gridCol w="2099235">
                  <a:extLst>
                    <a:ext uri="{9D8B030D-6E8A-4147-A177-3AD203B41FA5}">
                      <a16:colId xmlns:a16="http://schemas.microsoft.com/office/drawing/2014/main" val="20002"/>
                    </a:ext>
                  </a:extLst>
                </a:gridCol>
              </a:tblGrid>
              <a:tr h="0">
                <a:tc gridSpan="3">
                  <a:txBody>
                    <a:bodyPr/>
                    <a:lstStyle/>
                    <a:p>
                      <a:pPr algn="ctr" rtl="0">
                        <a:lnSpc>
                          <a:spcPct val="120000"/>
                        </a:lnSpc>
                      </a:pPr>
                      <a:r>
                        <a:rPr lang="pt-BR" sz="2000" b="1" dirty="0">
                          <a:solidFill>
                            <a:schemeClr val="accent1"/>
                          </a:solidFill>
                          <a:effectLst/>
                        </a:rPr>
                        <a:t>Análise Setorial</a:t>
                      </a:r>
                      <a:endParaRPr lang="pt-BR" sz="2000" dirty="0">
                        <a:solidFill>
                          <a:schemeClr val="accent1"/>
                        </a:solidFill>
                        <a:effectLst/>
                      </a:endParaRP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0">
                <a:tc>
                  <a:txBody>
                    <a:bodyPr/>
                    <a:lstStyle/>
                    <a:p>
                      <a:pPr algn="l" rtl="0">
                        <a:lnSpc>
                          <a:spcPct val="120000"/>
                        </a:lnSpc>
                      </a:pPr>
                      <a:r>
                        <a:rPr lang="pt-BR" sz="2000" b="1" dirty="0">
                          <a:solidFill>
                            <a:schemeClr val="accent1"/>
                          </a:solidFill>
                          <a:effectLst/>
                        </a:rPr>
                        <a:t>Setores Sem</a:t>
                      </a:r>
                      <a:r>
                        <a:rPr lang="pt-BR" sz="2000" b="1" baseline="0" dirty="0">
                          <a:solidFill>
                            <a:schemeClr val="accent1"/>
                          </a:solidFill>
                          <a:effectLst/>
                        </a:rPr>
                        <a:t> </a:t>
                      </a:r>
                      <a:r>
                        <a:rPr lang="pt-BR" sz="2000" b="1" dirty="0">
                          <a:solidFill>
                            <a:schemeClr val="accent1"/>
                          </a:solidFill>
                          <a:effectLst/>
                        </a:rPr>
                        <a:t>Divergência </a:t>
                      </a:r>
                      <a:endParaRPr lang="pt-BR" sz="2000" dirty="0">
                        <a:solidFill>
                          <a:schemeClr val="accent1"/>
                        </a:solidFill>
                        <a:effectLst/>
                      </a:endParaRP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2000" b="1" dirty="0">
                          <a:solidFill>
                            <a:schemeClr val="accent1"/>
                          </a:solidFill>
                          <a:effectLst/>
                        </a:rPr>
                        <a:t>29</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2000" b="1" dirty="0">
                          <a:solidFill>
                            <a:schemeClr val="accent1"/>
                          </a:solidFill>
                          <a:effectLst/>
                        </a:rPr>
                        <a:t>48%</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l" rtl="0">
                        <a:lnSpc>
                          <a:spcPct val="120000"/>
                        </a:lnSpc>
                      </a:pPr>
                      <a:r>
                        <a:rPr lang="pt-BR" sz="2000" b="1" dirty="0">
                          <a:solidFill>
                            <a:schemeClr val="accent1"/>
                          </a:solidFill>
                          <a:effectLst/>
                        </a:rPr>
                        <a:t>Setores Justificados</a:t>
                      </a:r>
                      <a:endParaRPr lang="pt-BR" sz="2000" dirty="0">
                        <a:solidFill>
                          <a:schemeClr val="accent1"/>
                        </a:solidFill>
                        <a:effectLst/>
                      </a:endParaRP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2000" b="1" dirty="0">
                          <a:solidFill>
                            <a:schemeClr val="accent1"/>
                          </a:solidFill>
                          <a:effectLst/>
                        </a:rPr>
                        <a:t>12</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2000" b="1" dirty="0">
                          <a:solidFill>
                            <a:schemeClr val="accent1"/>
                          </a:solidFill>
                          <a:effectLst/>
                        </a:rPr>
                        <a:t>20%</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l" rtl="0">
                        <a:lnSpc>
                          <a:spcPct val="120000"/>
                        </a:lnSpc>
                      </a:pPr>
                      <a:r>
                        <a:rPr lang="pt-BR" sz="2000" b="1" dirty="0">
                          <a:solidFill>
                            <a:schemeClr val="accent1"/>
                          </a:solidFill>
                          <a:effectLst/>
                        </a:rPr>
                        <a:t>Setores Ajustados</a:t>
                      </a:r>
                      <a:endParaRPr lang="pt-BR" sz="2000" dirty="0">
                        <a:solidFill>
                          <a:schemeClr val="accent1"/>
                        </a:solidFill>
                        <a:effectLst/>
                      </a:endParaRP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2000" b="1" dirty="0">
                          <a:solidFill>
                            <a:schemeClr val="accent1"/>
                          </a:solidFill>
                          <a:effectLst/>
                        </a:rPr>
                        <a:t>17</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2000" b="1" dirty="0">
                          <a:solidFill>
                            <a:schemeClr val="accent1"/>
                          </a:solidFill>
                          <a:effectLst/>
                        </a:rPr>
                        <a:t>29%</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gn="l" rtl="0">
                        <a:lnSpc>
                          <a:spcPct val="120000"/>
                        </a:lnSpc>
                      </a:pPr>
                      <a:r>
                        <a:rPr lang="pt-BR" sz="2000" b="1" dirty="0">
                          <a:solidFill>
                            <a:schemeClr val="accent1"/>
                          </a:solidFill>
                          <a:effectLst/>
                        </a:rPr>
                        <a:t>Total de Setores Em Conformidade</a:t>
                      </a:r>
                      <a:endParaRPr lang="pt-BR" sz="2000" dirty="0">
                        <a:solidFill>
                          <a:schemeClr val="accent1"/>
                        </a:solidFill>
                        <a:effectLst/>
                      </a:endParaRP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2000" b="1" dirty="0">
                          <a:solidFill>
                            <a:schemeClr val="accent1"/>
                          </a:solidFill>
                          <a:effectLst/>
                        </a:rPr>
                        <a:t>58</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2000" b="1" dirty="0">
                          <a:solidFill>
                            <a:schemeClr val="accent1"/>
                          </a:solidFill>
                          <a:effectLst/>
                        </a:rPr>
                        <a:t>97%</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4" name="Rectangle 1"/>
          <p:cNvSpPr>
            <a:spLocks noChangeArrowheads="1"/>
          </p:cNvSpPr>
          <p:nvPr/>
        </p:nvSpPr>
        <p:spPr bwMode="auto">
          <a:xfrm>
            <a:off x="2057400" y="38782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altLang="pt-BR" sz="18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5" name="Tabela 4"/>
          <p:cNvGraphicFramePr>
            <a:graphicFrameLocks noGrp="1"/>
          </p:cNvGraphicFramePr>
          <p:nvPr>
            <p:extLst>
              <p:ext uri="{D42A27DB-BD31-4B8C-83A1-F6EECF244321}">
                <p14:modId xmlns:p14="http://schemas.microsoft.com/office/powerpoint/2010/main" val="2457537397"/>
              </p:ext>
            </p:extLst>
          </p:nvPr>
        </p:nvGraphicFramePr>
        <p:xfrm>
          <a:off x="1115616" y="2420888"/>
          <a:ext cx="6912768" cy="812546"/>
        </p:xfrm>
        <a:graphic>
          <a:graphicData uri="http://schemas.openxmlformats.org/drawingml/2006/table">
            <a:tbl>
              <a:tblPr/>
              <a:tblGrid>
                <a:gridCol w="3201620">
                  <a:extLst>
                    <a:ext uri="{9D8B030D-6E8A-4147-A177-3AD203B41FA5}">
                      <a16:colId xmlns:a16="http://schemas.microsoft.com/office/drawing/2014/main" val="20000"/>
                    </a:ext>
                  </a:extLst>
                </a:gridCol>
                <a:gridCol w="3711148">
                  <a:extLst>
                    <a:ext uri="{9D8B030D-6E8A-4147-A177-3AD203B41FA5}">
                      <a16:colId xmlns:a16="http://schemas.microsoft.com/office/drawing/2014/main" val="20001"/>
                    </a:ext>
                  </a:extLst>
                </a:gridCol>
              </a:tblGrid>
              <a:tr h="0">
                <a:tc gridSpan="2">
                  <a:txBody>
                    <a:bodyPr/>
                    <a:lstStyle/>
                    <a:p>
                      <a:pPr algn="ctr" rtl="0">
                        <a:lnSpc>
                          <a:spcPct val="120000"/>
                        </a:lnSpc>
                      </a:pPr>
                      <a:r>
                        <a:rPr lang="pt-BR" sz="2000" b="1" dirty="0">
                          <a:solidFill>
                            <a:schemeClr val="accent1"/>
                          </a:solidFill>
                          <a:effectLst/>
                        </a:rPr>
                        <a:t>Setores Inventariados</a:t>
                      </a:r>
                      <a:endParaRPr lang="pt-BR" sz="2000" dirty="0">
                        <a:solidFill>
                          <a:schemeClr val="accent1"/>
                        </a:solidFill>
                        <a:effectLst/>
                      </a:endParaRP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endParaRPr lang="pt-BR"/>
                    </a:p>
                  </a:txBody>
                  <a:tcPr/>
                </a:tc>
                <a:extLst>
                  <a:ext uri="{0D108BD9-81ED-4DB2-BD59-A6C34878D82A}">
                    <a16:rowId xmlns:a16="http://schemas.microsoft.com/office/drawing/2014/main" val="10000"/>
                  </a:ext>
                </a:extLst>
              </a:tr>
              <a:tr h="0">
                <a:tc>
                  <a:txBody>
                    <a:bodyPr/>
                    <a:lstStyle/>
                    <a:p>
                      <a:pPr algn="ctr" rtl="0">
                        <a:lnSpc>
                          <a:spcPct val="120000"/>
                        </a:lnSpc>
                      </a:pPr>
                      <a:r>
                        <a:rPr lang="pt-BR" sz="2000" b="1" dirty="0">
                          <a:solidFill>
                            <a:schemeClr val="accent1"/>
                          </a:solidFill>
                          <a:effectLst/>
                        </a:rPr>
                        <a:t>60</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2000" b="1" dirty="0">
                          <a:solidFill>
                            <a:schemeClr val="accent1"/>
                          </a:solidFill>
                          <a:effectLst/>
                        </a:rPr>
                        <a:t>100%</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77722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1412776"/>
            <a:ext cx="7992888" cy="864096"/>
          </a:xfrm>
        </p:spPr>
        <p:txBody>
          <a:bodyPr>
            <a:normAutofit/>
          </a:bodyPr>
          <a:lstStyle/>
          <a:p>
            <a:pPr lvl="0"/>
            <a:r>
              <a:rPr lang="pt-BR" sz="3600" dirty="0"/>
              <a:t>Inventário Patrimonial Reitoria 2017</a:t>
            </a:r>
          </a:p>
        </p:txBody>
      </p:sp>
      <p:graphicFrame>
        <p:nvGraphicFramePr>
          <p:cNvPr id="3" name="Espaço Reservado para Conteúdo 2"/>
          <p:cNvGraphicFramePr>
            <a:graphicFrameLocks noGrp="1"/>
          </p:cNvGraphicFramePr>
          <p:nvPr>
            <p:ph idx="1"/>
            <p:extLst>
              <p:ext uri="{D42A27DB-BD31-4B8C-83A1-F6EECF244321}">
                <p14:modId xmlns:p14="http://schemas.microsoft.com/office/powerpoint/2010/main" val="3270987749"/>
              </p:ext>
            </p:extLst>
          </p:nvPr>
        </p:nvGraphicFramePr>
        <p:xfrm>
          <a:off x="1691680" y="3356992"/>
          <a:ext cx="6048672" cy="1178306"/>
        </p:xfrm>
        <a:graphic>
          <a:graphicData uri="http://schemas.openxmlformats.org/drawingml/2006/table">
            <a:tbl>
              <a:tblPr/>
              <a:tblGrid>
                <a:gridCol w="3168352">
                  <a:extLst>
                    <a:ext uri="{9D8B030D-6E8A-4147-A177-3AD203B41FA5}">
                      <a16:colId xmlns:a16="http://schemas.microsoft.com/office/drawing/2014/main" val="20000"/>
                    </a:ext>
                  </a:extLst>
                </a:gridCol>
                <a:gridCol w="2880320">
                  <a:extLst>
                    <a:ext uri="{9D8B030D-6E8A-4147-A177-3AD203B41FA5}">
                      <a16:colId xmlns:a16="http://schemas.microsoft.com/office/drawing/2014/main" val="20001"/>
                    </a:ext>
                  </a:extLst>
                </a:gridCol>
              </a:tblGrid>
              <a:tr h="0">
                <a:tc gridSpan="2">
                  <a:txBody>
                    <a:bodyPr/>
                    <a:lstStyle/>
                    <a:p>
                      <a:pPr algn="ctr" rtl="0">
                        <a:lnSpc>
                          <a:spcPct val="120000"/>
                        </a:lnSpc>
                      </a:pPr>
                      <a:r>
                        <a:rPr lang="pt-BR" sz="2000" b="1" dirty="0">
                          <a:solidFill>
                            <a:schemeClr val="accent1"/>
                          </a:solidFill>
                          <a:effectLst/>
                        </a:rPr>
                        <a:t>Setores Com Divergências Pendentes de Regularização</a:t>
                      </a:r>
                      <a:endParaRPr lang="pt-BR" sz="2000" dirty="0">
                        <a:solidFill>
                          <a:schemeClr val="accent1"/>
                        </a:solidFill>
                        <a:effectLst/>
                      </a:endParaRP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endParaRPr lang="pt-BR"/>
                    </a:p>
                  </a:txBody>
                  <a:tcPr/>
                </a:tc>
                <a:extLst>
                  <a:ext uri="{0D108BD9-81ED-4DB2-BD59-A6C34878D82A}">
                    <a16:rowId xmlns:a16="http://schemas.microsoft.com/office/drawing/2014/main" val="10000"/>
                  </a:ext>
                </a:extLst>
              </a:tr>
              <a:tr h="0">
                <a:tc>
                  <a:txBody>
                    <a:bodyPr/>
                    <a:lstStyle/>
                    <a:p>
                      <a:pPr algn="ctr" rtl="0">
                        <a:lnSpc>
                          <a:spcPct val="120000"/>
                        </a:lnSpc>
                      </a:pPr>
                      <a:r>
                        <a:rPr lang="pt-BR" sz="2000" b="1" dirty="0">
                          <a:solidFill>
                            <a:schemeClr val="accent1"/>
                          </a:solidFill>
                          <a:effectLst/>
                        </a:rPr>
                        <a:t>02</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2000" b="1" dirty="0">
                          <a:solidFill>
                            <a:schemeClr val="accent1"/>
                          </a:solidFill>
                          <a:effectLst/>
                        </a:rPr>
                        <a:t>3%</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Rectangle 1"/>
          <p:cNvSpPr>
            <a:spLocks noChangeArrowheads="1"/>
          </p:cNvSpPr>
          <p:nvPr/>
        </p:nvSpPr>
        <p:spPr bwMode="auto">
          <a:xfrm>
            <a:off x="2066925" y="4286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altLang="pt-BR" sz="18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97619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568" y="908720"/>
            <a:ext cx="7384784" cy="720080"/>
          </a:xfrm>
        </p:spPr>
        <p:txBody>
          <a:bodyPr>
            <a:noAutofit/>
          </a:bodyPr>
          <a:lstStyle/>
          <a:p>
            <a:pPr lvl="0" algn="ctr"/>
            <a:r>
              <a:rPr lang="pt-BR" sz="3200" dirty="0"/>
              <a:t>Inventário Patrimonial Reitoria 2017</a:t>
            </a:r>
          </a:p>
        </p:txBody>
      </p:sp>
      <p:graphicFrame>
        <p:nvGraphicFramePr>
          <p:cNvPr id="3" name="Espaço Reservado para Conteúdo 2"/>
          <p:cNvGraphicFramePr>
            <a:graphicFrameLocks noGrp="1"/>
          </p:cNvGraphicFramePr>
          <p:nvPr>
            <p:ph idx="1"/>
            <p:extLst>
              <p:ext uri="{D42A27DB-BD31-4B8C-83A1-F6EECF244321}">
                <p14:modId xmlns:p14="http://schemas.microsoft.com/office/powerpoint/2010/main" val="3978124519"/>
              </p:ext>
            </p:extLst>
          </p:nvPr>
        </p:nvGraphicFramePr>
        <p:xfrm>
          <a:off x="1331640" y="2132984"/>
          <a:ext cx="5991225" cy="811784"/>
        </p:xfrm>
        <a:graphic>
          <a:graphicData uri="http://schemas.openxmlformats.org/drawingml/2006/table">
            <a:tbl>
              <a:tblPr/>
              <a:tblGrid>
                <a:gridCol w="2018925">
                  <a:extLst>
                    <a:ext uri="{9D8B030D-6E8A-4147-A177-3AD203B41FA5}">
                      <a16:colId xmlns:a16="http://schemas.microsoft.com/office/drawing/2014/main" val="20000"/>
                    </a:ext>
                  </a:extLst>
                </a:gridCol>
                <a:gridCol w="1986150">
                  <a:extLst>
                    <a:ext uri="{9D8B030D-6E8A-4147-A177-3AD203B41FA5}">
                      <a16:colId xmlns:a16="http://schemas.microsoft.com/office/drawing/2014/main" val="20001"/>
                    </a:ext>
                  </a:extLst>
                </a:gridCol>
                <a:gridCol w="1986150">
                  <a:extLst>
                    <a:ext uri="{9D8B030D-6E8A-4147-A177-3AD203B41FA5}">
                      <a16:colId xmlns:a16="http://schemas.microsoft.com/office/drawing/2014/main" val="20002"/>
                    </a:ext>
                  </a:extLst>
                </a:gridCol>
              </a:tblGrid>
              <a:tr h="0">
                <a:tc gridSpan="3">
                  <a:txBody>
                    <a:bodyPr/>
                    <a:lstStyle/>
                    <a:p>
                      <a:pPr algn="ctr" rtl="0">
                        <a:lnSpc>
                          <a:spcPct val="120000"/>
                        </a:lnSpc>
                      </a:pPr>
                      <a:r>
                        <a:rPr lang="pt-BR" sz="2000" b="1" dirty="0">
                          <a:solidFill>
                            <a:schemeClr val="accent1"/>
                          </a:solidFill>
                          <a:effectLst/>
                        </a:rPr>
                        <a:t>Bens Não Inventariados</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pPr algn="ctr" rtl="0">
                        <a:lnSpc>
                          <a:spcPct val="120000"/>
                        </a:lnSpc>
                      </a:pPr>
                      <a:endParaRPr lang="pt-BR" sz="2000" b="1" dirty="0">
                        <a:solidFill>
                          <a:schemeClr val="accent1"/>
                        </a:solidFill>
                        <a:effectLst/>
                      </a:endParaRP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ctr" rtl="0">
                        <a:lnSpc>
                          <a:spcPct val="120000"/>
                        </a:lnSpc>
                      </a:pPr>
                      <a:r>
                        <a:rPr lang="pt-BR" sz="2000" b="1" dirty="0">
                          <a:solidFill>
                            <a:schemeClr val="accent1"/>
                          </a:solidFill>
                          <a:effectLst/>
                        </a:rPr>
                        <a:t>324</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2000" b="1" dirty="0">
                          <a:solidFill>
                            <a:schemeClr val="accent1"/>
                          </a:solidFill>
                          <a:effectLst/>
                        </a:rPr>
                        <a:t>3,76%</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1800" b="1" i="0" kern="1200" dirty="0">
                          <a:solidFill>
                            <a:schemeClr val="accent1"/>
                          </a:solidFill>
                          <a:effectLst/>
                          <a:latin typeface="+mn-lt"/>
                          <a:ea typeface="+mn-ea"/>
                          <a:cs typeface="+mn-cs"/>
                        </a:rPr>
                        <a:t>R$ 356.305,12</a:t>
                      </a:r>
                      <a:endParaRPr lang="pt-BR" sz="2000" b="1" dirty="0">
                        <a:solidFill>
                          <a:schemeClr val="accent1"/>
                        </a:solidFill>
                        <a:effectLst/>
                      </a:endParaRP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4" name="Tabela 3"/>
          <p:cNvGraphicFramePr>
            <a:graphicFrameLocks noGrp="1"/>
          </p:cNvGraphicFramePr>
          <p:nvPr>
            <p:extLst>
              <p:ext uri="{D42A27DB-BD31-4B8C-83A1-F6EECF244321}">
                <p14:modId xmlns:p14="http://schemas.microsoft.com/office/powerpoint/2010/main" val="663081796"/>
              </p:ext>
            </p:extLst>
          </p:nvPr>
        </p:nvGraphicFramePr>
        <p:xfrm>
          <a:off x="1331640" y="3284984"/>
          <a:ext cx="6048671" cy="812546"/>
        </p:xfrm>
        <a:graphic>
          <a:graphicData uri="http://schemas.openxmlformats.org/drawingml/2006/table">
            <a:tbl>
              <a:tblPr/>
              <a:tblGrid>
                <a:gridCol w="3164143">
                  <a:extLst>
                    <a:ext uri="{9D8B030D-6E8A-4147-A177-3AD203B41FA5}">
                      <a16:colId xmlns:a16="http://schemas.microsoft.com/office/drawing/2014/main" val="20000"/>
                    </a:ext>
                  </a:extLst>
                </a:gridCol>
                <a:gridCol w="2884528">
                  <a:extLst>
                    <a:ext uri="{9D8B030D-6E8A-4147-A177-3AD203B41FA5}">
                      <a16:colId xmlns:a16="http://schemas.microsoft.com/office/drawing/2014/main" val="20001"/>
                    </a:ext>
                  </a:extLst>
                </a:gridCol>
              </a:tblGrid>
              <a:tr h="0">
                <a:tc gridSpan="2">
                  <a:txBody>
                    <a:bodyPr/>
                    <a:lstStyle/>
                    <a:p>
                      <a:pPr algn="ctr" rtl="0">
                        <a:lnSpc>
                          <a:spcPct val="120000"/>
                        </a:lnSpc>
                      </a:pPr>
                      <a:r>
                        <a:rPr lang="pt-BR" sz="2000" b="1" dirty="0">
                          <a:solidFill>
                            <a:schemeClr val="accent1"/>
                          </a:solidFill>
                          <a:effectLst/>
                        </a:rPr>
                        <a:t>Bens Não Cadastrados</a:t>
                      </a:r>
                      <a:endParaRPr lang="pt-BR" sz="2000" dirty="0">
                        <a:solidFill>
                          <a:schemeClr val="accent1"/>
                        </a:solidFill>
                        <a:effectLst/>
                      </a:endParaRP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endParaRPr lang="pt-BR"/>
                    </a:p>
                  </a:txBody>
                  <a:tcPr/>
                </a:tc>
                <a:extLst>
                  <a:ext uri="{0D108BD9-81ED-4DB2-BD59-A6C34878D82A}">
                    <a16:rowId xmlns:a16="http://schemas.microsoft.com/office/drawing/2014/main" val="10000"/>
                  </a:ext>
                </a:extLst>
              </a:tr>
              <a:tr h="0">
                <a:tc>
                  <a:txBody>
                    <a:bodyPr/>
                    <a:lstStyle/>
                    <a:p>
                      <a:pPr algn="ctr" rtl="0">
                        <a:lnSpc>
                          <a:spcPct val="120000"/>
                        </a:lnSpc>
                      </a:pPr>
                      <a:r>
                        <a:rPr lang="pt-BR" sz="2000" b="1" dirty="0">
                          <a:solidFill>
                            <a:schemeClr val="accent1"/>
                          </a:solidFill>
                          <a:effectLst/>
                        </a:rPr>
                        <a:t>01</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2000" b="1" dirty="0">
                          <a:solidFill>
                            <a:schemeClr val="accent1"/>
                          </a:solidFill>
                          <a:effectLst/>
                        </a:rPr>
                        <a:t>TABLET POSITIVO</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7" name="Tabela 6"/>
          <p:cNvGraphicFramePr>
            <a:graphicFrameLocks noGrp="1"/>
          </p:cNvGraphicFramePr>
          <p:nvPr>
            <p:extLst>
              <p:ext uri="{D42A27DB-BD31-4B8C-83A1-F6EECF244321}">
                <p14:modId xmlns:p14="http://schemas.microsoft.com/office/powerpoint/2010/main" val="2119490217"/>
              </p:ext>
            </p:extLst>
          </p:nvPr>
        </p:nvGraphicFramePr>
        <p:xfrm>
          <a:off x="1331640" y="4653136"/>
          <a:ext cx="6048672" cy="811784"/>
        </p:xfrm>
        <a:graphic>
          <a:graphicData uri="http://schemas.openxmlformats.org/drawingml/2006/table">
            <a:tbl>
              <a:tblPr/>
              <a:tblGrid>
                <a:gridCol w="6048672">
                  <a:extLst>
                    <a:ext uri="{9D8B030D-6E8A-4147-A177-3AD203B41FA5}">
                      <a16:colId xmlns:a16="http://schemas.microsoft.com/office/drawing/2014/main" val="20000"/>
                    </a:ext>
                  </a:extLst>
                </a:gridCol>
              </a:tblGrid>
              <a:tr h="0">
                <a:tc>
                  <a:txBody>
                    <a:bodyPr/>
                    <a:lstStyle/>
                    <a:p>
                      <a:pPr algn="ctr" rtl="0">
                        <a:lnSpc>
                          <a:spcPct val="120000"/>
                        </a:lnSpc>
                      </a:pPr>
                      <a:r>
                        <a:rPr lang="pt-BR" sz="2000" b="1" dirty="0">
                          <a:solidFill>
                            <a:schemeClr val="accent1"/>
                          </a:solidFill>
                          <a:effectLst/>
                        </a:rPr>
                        <a:t>Bens com Divergência de Localidade</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pt-BR" sz="2000" b="1" dirty="0">
                          <a:solidFill>
                            <a:schemeClr val="accent1"/>
                          </a:solidFill>
                          <a:effectLst/>
                        </a:rPr>
                        <a:t>489</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42324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9592" y="980728"/>
            <a:ext cx="7560840" cy="1296144"/>
          </a:xfrm>
        </p:spPr>
        <p:txBody>
          <a:bodyPr>
            <a:noAutofit/>
          </a:bodyPr>
          <a:lstStyle/>
          <a:p>
            <a:pPr lvl="0" algn="ctr"/>
            <a:r>
              <a:rPr lang="pt-BR" sz="3200" dirty="0"/>
              <a:t>Inventário Patrimonial Reitoria 2017</a:t>
            </a:r>
          </a:p>
        </p:txBody>
      </p:sp>
      <p:graphicFrame>
        <p:nvGraphicFramePr>
          <p:cNvPr id="7" name="Espaço Reservado para Conteúdo 6"/>
          <p:cNvGraphicFramePr>
            <a:graphicFrameLocks noGrp="1"/>
          </p:cNvGraphicFramePr>
          <p:nvPr>
            <p:ph idx="1"/>
            <p:extLst>
              <p:ext uri="{D42A27DB-BD31-4B8C-83A1-F6EECF244321}">
                <p14:modId xmlns:p14="http://schemas.microsoft.com/office/powerpoint/2010/main" val="1394295007"/>
              </p:ext>
            </p:extLst>
          </p:nvPr>
        </p:nvGraphicFramePr>
        <p:xfrm>
          <a:off x="1042988" y="4559141"/>
          <a:ext cx="6769372" cy="405892"/>
        </p:xfrm>
        <a:graphic>
          <a:graphicData uri="http://schemas.openxmlformats.org/drawingml/2006/table">
            <a:tbl>
              <a:tblPr/>
              <a:tblGrid>
                <a:gridCol w="3384686">
                  <a:extLst>
                    <a:ext uri="{9D8B030D-6E8A-4147-A177-3AD203B41FA5}">
                      <a16:colId xmlns:a16="http://schemas.microsoft.com/office/drawing/2014/main" val="20000"/>
                    </a:ext>
                  </a:extLst>
                </a:gridCol>
                <a:gridCol w="3384686">
                  <a:extLst>
                    <a:ext uri="{9D8B030D-6E8A-4147-A177-3AD203B41FA5}">
                      <a16:colId xmlns:a16="http://schemas.microsoft.com/office/drawing/2014/main" val="20001"/>
                    </a:ext>
                  </a:extLst>
                </a:gridCol>
              </a:tblGrid>
              <a:tr h="0">
                <a:tc>
                  <a:txBody>
                    <a:bodyPr/>
                    <a:lstStyle/>
                    <a:p>
                      <a:pPr algn="ctr" rtl="0">
                        <a:lnSpc>
                          <a:spcPct val="120000"/>
                        </a:lnSpc>
                      </a:pPr>
                      <a:r>
                        <a:rPr lang="pt-BR" sz="2000" b="1" dirty="0">
                          <a:solidFill>
                            <a:schemeClr val="accent1"/>
                          </a:solidFill>
                          <a:effectLst/>
                        </a:rPr>
                        <a:t>(-) R$ 2.264.730,81</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2000" b="1" dirty="0">
                          <a:solidFill>
                            <a:schemeClr val="accent3"/>
                          </a:solidFill>
                          <a:effectLst/>
                        </a:rPr>
                        <a:t>+ R$ 758.442,36</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3" name="Tabela 2"/>
          <p:cNvGraphicFramePr>
            <a:graphicFrameLocks noGrp="1"/>
          </p:cNvGraphicFramePr>
          <p:nvPr>
            <p:extLst>
              <p:ext uri="{D42A27DB-BD31-4B8C-83A1-F6EECF244321}">
                <p14:modId xmlns:p14="http://schemas.microsoft.com/office/powerpoint/2010/main" val="3011859278"/>
              </p:ext>
            </p:extLst>
          </p:nvPr>
        </p:nvGraphicFramePr>
        <p:xfrm>
          <a:off x="1042261" y="3068960"/>
          <a:ext cx="6777036" cy="1218438"/>
        </p:xfrm>
        <a:graphic>
          <a:graphicData uri="http://schemas.openxmlformats.org/drawingml/2006/table">
            <a:tbl>
              <a:tblPr/>
              <a:tblGrid>
                <a:gridCol w="2259012">
                  <a:extLst>
                    <a:ext uri="{9D8B030D-6E8A-4147-A177-3AD203B41FA5}">
                      <a16:colId xmlns:a16="http://schemas.microsoft.com/office/drawing/2014/main" val="20000"/>
                    </a:ext>
                  </a:extLst>
                </a:gridCol>
                <a:gridCol w="2259012">
                  <a:extLst>
                    <a:ext uri="{9D8B030D-6E8A-4147-A177-3AD203B41FA5}">
                      <a16:colId xmlns:a16="http://schemas.microsoft.com/office/drawing/2014/main" val="20001"/>
                    </a:ext>
                  </a:extLst>
                </a:gridCol>
                <a:gridCol w="2259012">
                  <a:extLst>
                    <a:ext uri="{9D8B030D-6E8A-4147-A177-3AD203B41FA5}">
                      <a16:colId xmlns:a16="http://schemas.microsoft.com/office/drawing/2014/main" val="20002"/>
                    </a:ext>
                  </a:extLst>
                </a:gridCol>
              </a:tblGrid>
              <a:tr h="0">
                <a:tc gridSpan="3">
                  <a:txBody>
                    <a:bodyPr/>
                    <a:lstStyle/>
                    <a:p>
                      <a:pPr algn="ctr" rtl="0">
                        <a:lnSpc>
                          <a:spcPct val="120000"/>
                        </a:lnSpc>
                      </a:pPr>
                      <a:r>
                        <a:rPr lang="pt-BR" sz="2000" b="1" dirty="0">
                          <a:solidFill>
                            <a:schemeClr val="accent1"/>
                          </a:solidFill>
                          <a:effectLst/>
                        </a:rPr>
                        <a:t>DIFERENÇA CONTÁBEIS SIAFI X SIPAC</a:t>
                      </a:r>
                      <a:endParaRPr lang="pt-BR" sz="2000" dirty="0">
                        <a:solidFill>
                          <a:schemeClr val="accent1"/>
                        </a:solidFill>
                        <a:effectLst/>
                      </a:endParaRP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0">
                <a:tc>
                  <a:txBody>
                    <a:bodyPr/>
                    <a:lstStyle/>
                    <a:p>
                      <a:pPr algn="ctr" rtl="0">
                        <a:lnSpc>
                          <a:spcPct val="120000"/>
                        </a:lnSpc>
                      </a:pPr>
                      <a:r>
                        <a:rPr lang="pt-BR" sz="2000" b="1" dirty="0">
                          <a:solidFill>
                            <a:schemeClr val="accent1"/>
                          </a:solidFill>
                          <a:effectLst/>
                        </a:rPr>
                        <a:t>2015</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2000" b="1" dirty="0">
                          <a:solidFill>
                            <a:schemeClr val="accent1"/>
                          </a:solidFill>
                          <a:effectLst/>
                        </a:rPr>
                        <a:t>2016</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2000" b="1" dirty="0">
                          <a:solidFill>
                            <a:schemeClr val="accent1"/>
                          </a:solidFill>
                          <a:effectLst/>
                        </a:rPr>
                        <a:t>2017</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ctr" rtl="0">
                        <a:lnSpc>
                          <a:spcPct val="120000"/>
                        </a:lnSpc>
                      </a:pPr>
                      <a:r>
                        <a:rPr lang="pt-BR" sz="2000" b="1" dirty="0">
                          <a:solidFill>
                            <a:schemeClr val="accent1"/>
                          </a:solidFill>
                          <a:effectLst/>
                        </a:rPr>
                        <a:t>R$ 9.740.231,12</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2000" b="1" dirty="0">
                          <a:solidFill>
                            <a:schemeClr val="accent1"/>
                          </a:solidFill>
                          <a:effectLst/>
                        </a:rPr>
                        <a:t>R$ 7.475.500,31</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2000" b="1" dirty="0">
                          <a:solidFill>
                            <a:schemeClr val="accent1"/>
                          </a:solidFill>
                          <a:effectLst/>
                        </a:rPr>
                        <a:t>R$ 8.233.942,67</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6" name="Rectangle 1"/>
          <p:cNvSpPr>
            <a:spLocks noChangeArrowheads="1"/>
          </p:cNvSpPr>
          <p:nvPr/>
        </p:nvSpPr>
        <p:spPr bwMode="auto">
          <a:xfrm>
            <a:off x="1042988" y="39481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pt-BR" altLang="pt-BR" sz="1800" b="0" i="0" u="none" strike="noStrike" cap="none" normalizeH="0" baseline="0">
                <a:ln>
                  <a:noFill/>
                </a:ln>
                <a:solidFill>
                  <a:schemeClr val="tx1"/>
                </a:solidFill>
                <a:effectLst/>
                <a:latin typeface="Arial" pitchFamily="34" charset="0"/>
                <a:cs typeface="Arial" pitchFamily="34" charset="0"/>
              </a:rPr>
            </a:br>
            <a:endParaRPr kumimoji="0" lang="pt-BR" altLang="pt-BR" sz="18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pt-BR" altLang="pt-BR" sz="1800" b="0" i="0" u="none" strike="noStrike" cap="none" normalizeH="0" baseline="0">
                <a:ln>
                  <a:noFill/>
                </a:ln>
                <a:solidFill>
                  <a:schemeClr val="tx1"/>
                </a:solidFill>
                <a:effectLst/>
                <a:latin typeface="Arial" pitchFamily="34" charset="0"/>
                <a:cs typeface="Arial" pitchFamily="34" charset="0"/>
              </a:rPr>
            </a:br>
            <a:endParaRPr kumimoji="0" lang="pt-BR" altLang="pt-BR"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84223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9592" y="980728"/>
            <a:ext cx="7560840" cy="1296144"/>
          </a:xfrm>
        </p:spPr>
        <p:txBody>
          <a:bodyPr>
            <a:noAutofit/>
          </a:bodyPr>
          <a:lstStyle/>
          <a:p>
            <a:pPr lvl="0" algn="ctr"/>
            <a:r>
              <a:rPr lang="pt-BR" sz="3200" dirty="0"/>
              <a:t>Inventário Patrimonial Reitoria 2017</a:t>
            </a:r>
            <a:br>
              <a:rPr lang="pt-BR" sz="3200" dirty="0"/>
            </a:br>
            <a:r>
              <a:rPr lang="pt-BR" sz="3200" dirty="0"/>
              <a:t>Questionário de Avaliação</a:t>
            </a:r>
          </a:p>
        </p:txBody>
      </p:sp>
      <p:graphicFrame>
        <p:nvGraphicFramePr>
          <p:cNvPr id="3" name="Espaço Reservado para Conteúdo 2"/>
          <p:cNvGraphicFramePr>
            <a:graphicFrameLocks noGrp="1"/>
          </p:cNvGraphicFramePr>
          <p:nvPr>
            <p:ph idx="1"/>
            <p:extLst>
              <p:ext uri="{D42A27DB-BD31-4B8C-83A1-F6EECF244321}">
                <p14:modId xmlns:p14="http://schemas.microsoft.com/office/powerpoint/2010/main" val="1477176222"/>
              </p:ext>
            </p:extLst>
          </p:nvPr>
        </p:nvGraphicFramePr>
        <p:xfrm>
          <a:off x="971600" y="2636912"/>
          <a:ext cx="6840760" cy="373825"/>
        </p:xfrm>
        <a:graphic>
          <a:graphicData uri="http://schemas.openxmlformats.org/drawingml/2006/table">
            <a:tbl>
              <a:tblPr/>
              <a:tblGrid>
                <a:gridCol w="3888432">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tblGrid>
              <a:tr h="0">
                <a:tc>
                  <a:txBody>
                    <a:bodyPr/>
                    <a:lstStyle/>
                    <a:p>
                      <a:pPr algn="ctr" rtl="0">
                        <a:lnSpc>
                          <a:spcPct val="120000"/>
                        </a:lnSpc>
                      </a:pPr>
                      <a:r>
                        <a:rPr lang="pt-BR" sz="1800" dirty="0">
                          <a:solidFill>
                            <a:schemeClr val="accent1"/>
                          </a:solidFill>
                          <a:effectLst/>
                        </a:rPr>
                        <a:t>Questionários Respondidos</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sz="1800" dirty="0">
                          <a:solidFill>
                            <a:schemeClr val="accent1"/>
                          </a:solidFill>
                          <a:effectLst/>
                        </a:rPr>
                        <a:t>29</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4" name="Tabela 3"/>
          <p:cNvGraphicFramePr>
            <a:graphicFrameLocks noGrp="1"/>
          </p:cNvGraphicFramePr>
          <p:nvPr>
            <p:extLst>
              <p:ext uri="{D42A27DB-BD31-4B8C-83A1-F6EECF244321}">
                <p14:modId xmlns:p14="http://schemas.microsoft.com/office/powerpoint/2010/main" val="3600764839"/>
              </p:ext>
            </p:extLst>
          </p:nvPr>
        </p:nvGraphicFramePr>
        <p:xfrm>
          <a:off x="971600" y="3501008"/>
          <a:ext cx="6840760" cy="1076834"/>
        </p:xfrm>
        <a:graphic>
          <a:graphicData uri="http://schemas.openxmlformats.org/drawingml/2006/table">
            <a:tbl>
              <a:tblPr/>
              <a:tblGrid>
                <a:gridCol w="3888432">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tblGrid>
              <a:tr h="432048">
                <a:tc>
                  <a:txBody>
                    <a:bodyPr/>
                    <a:lstStyle/>
                    <a:p>
                      <a:pPr algn="ctr" rtl="0">
                        <a:lnSpc>
                          <a:spcPct val="120000"/>
                        </a:lnSpc>
                      </a:pPr>
                      <a:r>
                        <a:rPr lang="pt-BR" dirty="0">
                          <a:solidFill>
                            <a:schemeClr val="accent1"/>
                          </a:solidFill>
                          <a:effectLst/>
                        </a:rPr>
                        <a:t>Comissões de Inventário</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pt-BR" dirty="0">
                          <a:solidFill>
                            <a:schemeClr val="accent1"/>
                          </a:solidFill>
                          <a:effectLst/>
                        </a:rPr>
                        <a:t>Diretores de Administração</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32110">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pt-BR" dirty="0">
                          <a:solidFill>
                            <a:schemeClr val="accent1"/>
                          </a:solidFill>
                          <a:effectLst/>
                        </a:rPr>
                        <a:t>Coordenações de Patrimônio</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dirty="0">
                          <a:solidFill>
                            <a:schemeClr val="accent1"/>
                          </a:solidFill>
                          <a:effectLst/>
                        </a:rPr>
                        <a:t>Setores Inventariados</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5" name="Tabela 4"/>
          <p:cNvGraphicFramePr>
            <a:graphicFrameLocks noGrp="1"/>
          </p:cNvGraphicFramePr>
          <p:nvPr>
            <p:extLst>
              <p:ext uri="{D42A27DB-BD31-4B8C-83A1-F6EECF244321}">
                <p14:modId xmlns:p14="http://schemas.microsoft.com/office/powerpoint/2010/main" val="2998301556"/>
              </p:ext>
            </p:extLst>
          </p:nvPr>
        </p:nvGraphicFramePr>
        <p:xfrm>
          <a:off x="971600" y="5013176"/>
          <a:ext cx="6840760" cy="1121475"/>
        </p:xfrm>
        <a:graphic>
          <a:graphicData uri="http://schemas.openxmlformats.org/drawingml/2006/table">
            <a:tbl>
              <a:tblPr/>
              <a:tblGrid>
                <a:gridCol w="3888432">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tblGrid>
              <a:tr h="0">
                <a:tc>
                  <a:txBody>
                    <a:bodyPr/>
                    <a:lstStyle/>
                    <a:p>
                      <a:pPr algn="ctr" rtl="0">
                        <a:lnSpc>
                          <a:spcPct val="120000"/>
                        </a:lnSpc>
                      </a:pPr>
                      <a:r>
                        <a:rPr lang="pt-BR" dirty="0">
                          <a:solidFill>
                            <a:schemeClr val="accent1"/>
                          </a:solidFill>
                          <a:effectLst/>
                        </a:rPr>
                        <a:t>Funcionalidades do </a:t>
                      </a:r>
                      <a:r>
                        <a:rPr lang="pt-BR" dirty="0" err="1">
                          <a:solidFill>
                            <a:schemeClr val="accent1"/>
                          </a:solidFill>
                          <a:effectLst/>
                        </a:rPr>
                        <a:t>Sipac</a:t>
                      </a:r>
                      <a:endParaRPr lang="pt-BR" dirty="0">
                        <a:solidFill>
                          <a:schemeClr val="accent1"/>
                        </a:solidFill>
                        <a:effectLst/>
                      </a:endParaRP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dirty="0">
                          <a:solidFill>
                            <a:schemeClr val="accent1"/>
                          </a:solidFill>
                          <a:effectLst/>
                        </a:rPr>
                        <a:t>Prazos</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ctr" rtl="0">
                        <a:lnSpc>
                          <a:spcPct val="120000"/>
                        </a:lnSpc>
                      </a:pPr>
                      <a:r>
                        <a:rPr lang="pt-BR" dirty="0">
                          <a:solidFill>
                            <a:schemeClr val="accent1"/>
                          </a:solidFill>
                          <a:effectLst/>
                        </a:rPr>
                        <a:t>Normativos</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a:lnSpc>
                          <a:spcPct val="120000"/>
                        </a:lnSpc>
                      </a:pPr>
                      <a:r>
                        <a:rPr lang="pt-BR" dirty="0">
                          <a:solidFill>
                            <a:schemeClr val="accent1"/>
                          </a:solidFill>
                          <a:effectLst/>
                        </a:rPr>
                        <a:t>Divulgação</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gridSpan="2">
                  <a:txBody>
                    <a:bodyPr/>
                    <a:lstStyle/>
                    <a:p>
                      <a:pPr algn="ctr" rtl="0">
                        <a:lnSpc>
                          <a:spcPct val="120000"/>
                        </a:lnSpc>
                      </a:pPr>
                      <a:r>
                        <a:rPr lang="pt-BR" dirty="0">
                          <a:solidFill>
                            <a:schemeClr val="accent1"/>
                          </a:solidFill>
                          <a:effectLst/>
                        </a:rPr>
                        <a:t>Atuação de</a:t>
                      </a:r>
                      <a:r>
                        <a:rPr lang="pt-BR" baseline="0" dirty="0">
                          <a:solidFill>
                            <a:schemeClr val="accent1"/>
                          </a:solidFill>
                          <a:effectLst/>
                        </a:rPr>
                        <a:t> todas as partes envolvidas no processo</a:t>
                      </a:r>
                      <a:endParaRPr lang="pt-BR" dirty="0">
                        <a:solidFill>
                          <a:schemeClr val="accent1"/>
                        </a:solidFill>
                        <a:effectLst/>
                      </a:endParaRP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pPr algn="ctr" rtl="0">
                        <a:lnSpc>
                          <a:spcPct val="120000"/>
                        </a:lnSpc>
                      </a:pPr>
                      <a:endParaRPr lang="pt-BR" dirty="0">
                        <a:solidFill>
                          <a:schemeClr val="accent1"/>
                        </a:solidFill>
                        <a:effectLst/>
                      </a:endParaRP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435162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9592" y="980728"/>
            <a:ext cx="7560840" cy="1944216"/>
          </a:xfrm>
        </p:spPr>
        <p:txBody>
          <a:bodyPr>
            <a:noAutofit/>
          </a:bodyPr>
          <a:lstStyle/>
          <a:p>
            <a:pPr lvl="0" algn="ctr"/>
            <a:r>
              <a:rPr lang="pt-BR" sz="3200" dirty="0"/>
              <a:t>Inventário Patrimonial Reitoria 2017</a:t>
            </a:r>
            <a:br>
              <a:rPr lang="pt-BR" sz="3200" dirty="0"/>
            </a:br>
            <a:r>
              <a:rPr lang="pt-BR" sz="3200" dirty="0"/>
              <a:t>Questionário de Avaliação</a:t>
            </a:r>
            <a:br>
              <a:rPr lang="pt-BR" sz="3200" dirty="0"/>
            </a:br>
            <a:r>
              <a:rPr lang="pt-BR" sz="3200" dirty="0"/>
              <a:t>Pontos de Destaque</a:t>
            </a:r>
          </a:p>
        </p:txBody>
      </p:sp>
      <p:sp>
        <p:nvSpPr>
          <p:cNvPr id="5" name="Espaço Reservado para Conteúdo 4"/>
          <p:cNvSpPr>
            <a:spLocks noGrp="1"/>
          </p:cNvSpPr>
          <p:nvPr>
            <p:ph idx="1"/>
          </p:nvPr>
        </p:nvSpPr>
        <p:spPr>
          <a:xfrm>
            <a:off x="1043492" y="3068960"/>
            <a:ext cx="6777317" cy="2763669"/>
          </a:xfrm>
        </p:spPr>
        <p:txBody>
          <a:bodyPr>
            <a:normAutofit lnSpcReduction="10000"/>
          </a:bodyPr>
          <a:lstStyle/>
          <a:p>
            <a:r>
              <a:rPr lang="pt-BR" sz="1800" b="1" dirty="0">
                <a:solidFill>
                  <a:schemeClr val="accent1"/>
                </a:solidFill>
              </a:rPr>
              <a:t>Falta de conhecimento sobre a importância do inventário e das rotinas de patrimônio pelos setores inventariados;</a:t>
            </a:r>
          </a:p>
          <a:p>
            <a:endParaRPr lang="pt-BR" sz="1800" b="1" dirty="0">
              <a:solidFill>
                <a:schemeClr val="accent1"/>
              </a:solidFill>
            </a:endParaRPr>
          </a:p>
          <a:p>
            <a:r>
              <a:rPr lang="pt-BR" sz="1800" b="1" dirty="0">
                <a:solidFill>
                  <a:schemeClr val="accent1"/>
                </a:solidFill>
              </a:rPr>
              <a:t>Não atendimento aos procedimentos relativos a bens patrimoniais pelos setores inventariados;</a:t>
            </a:r>
          </a:p>
          <a:p>
            <a:endParaRPr lang="pt-BR" sz="1800" b="1" dirty="0">
              <a:solidFill>
                <a:schemeClr val="accent1"/>
              </a:solidFill>
            </a:endParaRPr>
          </a:p>
          <a:p>
            <a:r>
              <a:rPr lang="pt-BR" sz="1800" b="1" dirty="0">
                <a:solidFill>
                  <a:schemeClr val="accent1"/>
                </a:solidFill>
              </a:rPr>
              <a:t>Falta de feedback pela Comissão de Inventário e Coordenação de Patrimônio aos setores inventariados.</a:t>
            </a:r>
          </a:p>
          <a:p>
            <a:pPr marL="68580" indent="0">
              <a:buNone/>
            </a:pPr>
            <a:endParaRPr lang="pt-BR" sz="1800" b="1" dirty="0">
              <a:solidFill>
                <a:schemeClr val="accent1"/>
              </a:solidFill>
            </a:endParaRPr>
          </a:p>
          <a:p>
            <a:endParaRPr lang="pt-BR" sz="1800" dirty="0"/>
          </a:p>
          <a:p>
            <a:endParaRPr lang="pt-BR" dirty="0"/>
          </a:p>
        </p:txBody>
      </p:sp>
    </p:spTree>
    <p:extLst>
      <p:ext uri="{BB962C8B-B14F-4D97-AF65-F5344CB8AC3E}">
        <p14:creationId xmlns:p14="http://schemas.microsoft.com/office/powerpoint/2010/main" val="2968866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9592" y="980728"/>
            <a:ext cx="7560840" cy="1224136"/>
          </a:xfrm>
        </p:spPr>
        <p:txBody>
          <a:bodyPr>
            <a:noAutofit/>
          </a:bodyPr>
          <a:lstStyle/>
          <a:p>
            <a:pPr lvl="0" algn="ctr"/>
            <a:r>
              <a:rPr lang="pt-BR" sz="3200" dirty="0"/>
              <a:t>Inventário Patrimonial Reitoria 2017</a:t>
            </a:r>
            <a:br>
              <a:rPr lang="pt-BR" sz="3200" dirty="0"/>
            </a:br>
            <a:r>
              <a:rPr lang="pt-BR" sz="3200" dirty="0"/>
              <a:t>Pontos de Melhoria</a:t>
            </a:r>
          </a:p>
        </p:txBody>
      </p:sp>
      <p:sp>
        <p:nvSpPr>
          <p:cNvPr id="5" name="Espaço Reservado para Conteúdo 4"/>
          <p:cNvSpPr>
            <a:spLocks noGrp="1"/>
          </p:cNvSpPr>
          <p:nvPr>
            <p:ph idx="1"/>
          </p:nvPr>
        </p:nvSpPr>
        <p:spPr>
          <a:xfrm>
            <a:off x="575556" y="1988840"/>
            <a:ext cx="7992888" cy="4608512"/>
          </a:xfrm>
        </p:spPr>
        <p:txBody>
          <a:bodyPr>
            <a:normAutofit/>
          </a:bodyPr>
          <a:lstStyle/>
          <a:p>
            <a:pPr marL="68580" indent="0" algn="just">
              <a:buNone/>
            </a:pPr>
            <a:endParaRPr lang="pt-BR" sz="2600" b="1" dirty="0"/>
          </a:p>
          <a:p>
            <a:pPr algn="just"/>
            <a:r>
              <a:rPr lang="pt-BR" sz="1800" b="1" dirty="0">
                <a:solidFill>
                  <a:schemeClr val="accent1"/>
                </a:solidFill>
              </a:rPr>
              <a:t>Aperfeiçoamento da Portaria nº 1816/GR , Manual de Inventário; </a:t>
            </a:r>
          </a:p>
          <a:p>
            <a:pPr algn="just"/>
            <a:r>
              <a:rPr lang="pt-BR" sz="1800" b="1" dirty="0">
                <a:solidFill>
                  <a:schemeClr val="accent1"/>
                </a:solidFill>
              </a:rPr>
              <a:t>Incentivo para participação dos servidores na comissão de inventário;</a:t>
            </a:r>
          </a:p>
          <a:p>
            <a:pPr algn="just"/>
            <a:r>
              <a:rPr lang="pt-BR" sz="1800" b="1" dirty="0">
                <a:solidFill>
                  <a:schemeClr val="accent1"/>
                </a:solidFill>
              </a:rPr>
              <a:t>Afastamento dos membros da comissão de suas atividades rotineiras;</a:t>
            </a:r>
          </a:p>
          <a:p>
            <a:pPr algn="just"/>
            <a:r>
              <a:rPr lang="pt-BR" sz="1800" b="1" dirty="0">
                <a:solidFill>
                  <a:schemeClr val="accent1"/>
                </a:solidFill>
              </a:rPr>
              <a:t>Aperfeiçoamento da divulgação e comunicação do processo;</a:t>
            </a:r>
          </a:p>
          <a:p>
            <a:pPr algn="just"/>
            <a:r>
              <a:rPr lang="pt-BR" sz="1800" b="1" dirty="0">
                <a:solidFill>
                  <a:schemeClr val="accent1"/>
                </a:solidFill>
              </a:rPr>
              <a:t>Aperfeiçoamento das funcionalidades do SIPAC;</a:t>
            </a:r>
          </a:p>
          <a:p>
            <a:pPr algn="just"/>
            <a:r>
              <a:rPr lang="pt-BR" sz="1800" b="1" dirty="0">
                <a:solidFill>
                  <a:schemeClr val="accent1"/>
                </a:solidFill>
              </a:rPr>
              <a:t>Antecipação do início da realização do inventário;</a:t>
            </a:r>
          </a:p>
          <a:p>
            <a:pPr algn="just"/>
            <a:r>
              <a:rPr lang="pt-BR" sz="1800" b="1" dirty="0">
                <a:solidFill>
                  <a:schemeClr val="accent1"/>
                </a:solidFill>
              </a:rPr>
              <a:t>Redução das movimentação de bens durante o inventário;</a:t>
            </a:r>
          </a:p>
          <a:p>
            <a:pPr algn="just"/>
            <a:r>
              <a:rPr lang="pt-BR" sz="1800" b="1" dirty="0">
                <a:solidFill>
                  <a:schemeClr val="accent1"/>
                </a:solidFill>
              </a:rPr>
              <a:t>Estabelecimento de relatório de inventário padronizado;</a:t>
            </a:r>
          </a:p>
          <a:p>
            <a:pPr algn="just"/>
            <a:r>
              <a:rPr lang="pt-BR" sz="1800" b="1" dirty="0">
                <a:solidFill>
                  <a:schemeClr val="accent1"/>
                </a:solidFill>
              </a:rPr>
              <a:t>Avaliação do inventário e feedback aos setores inventariados.</a:t>
            </a:r>
          </a:p>
          <a:p>
            <a:pPr algn="just"/>
            <a:endParaRPr lang="pt-BR" sz="1800" b="1" dirty="0"/>
          </a:p>
          <a:p>
            <a:pPr algn="just"/>
            <a:endParaRPr lang="pt-BR" sz="1800" dirty="0"/>
          </a:p>
          <a:p>
            <a:pPr algn="just"/>
            <a:endParaRPr lang="pt-BR" sz="1800" dirty="0"/>
          </a:p>
          <a:p>
            <a:pPr lvl="3" algn="just">
              <a:buFont typeface="Arial" panose="020B0604020202020204" pitchFamily="34" charset="0"/>
              <a:buChar char="•"/>
            </a:pPr>
            <a:endParaRPr lang="pt-BR" sz="1400" dirty="0"/>
          </a:p>
          <a:p>
            <a:pPr lvl="3" algn="just">
              <a:buFont typeface="Arial" panose="020B0604020202020204" pitchFamily="34" charset="0"/>
              <a:buChar char="•"/>
            </a:pPr>
            <a:endParaRPr lang="pt-BR" sz="1200" dirty="0"/>
          </a:p>
          <a:p>
            <a:pPr lvl="1" algn="just">
              <a:buFont typeface="Arial" panose="020B0604020202020204" pitchFamily="34" charset="0"/>
              <a:buChar char="•"/>
            </a:pPr>
            <a:endParaRPr lang="pt-BR" sz="1800" dirty="0"/>
          </a:p>
        </p:txBody>
      </p:sp>
    </p:spTree>
    <p:extLst>
      <p:ext uri="{BB962C8B-B14F-4D97-AF65-F5344CB8AC3E}">
        <p14:creationId xmlns:p14="http://schemas.microsoft.com/office/powerpoint/2010/main" val="2580669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87624" y="3356992"/>
            <a:ext cx="7024744" cy="1008112"/>
          </a:xfrm>
        </p:spPr>
        <p:txBody>
          <a:bodyPr>
            <a:noAutofit/>
          </a:bodyPr>
          <a:lstStyle/>
          <a:p>
            <a:pPr lvl="0" algn="ctr"/>
            <a:r>
              <a:rPr lang="pt-BR" dirty="0"/>
              <a:t>Estrutura Organizacional </a:t>
            </a:r>
            <a:br>
              <a:rPr lang="pt-BR" dirty="0"/>
            </a:br>
            <a:r>
              <a:rPr lang="pt-BR" dirty="0"/>
              <a:t>da Área de Patrimônio no Ifal</a:t>
            </a:r>
          </a:p>
        </p:txBody>
      </p:sp>
      <p:sp>
        <p:nvSpPr>
          <p:cNvPr id="3" name="Espaço Reservado para Conteúdo 2"/>
          <p:cNvSpPr>
            <a:spLocks noGrp="1"/>
          </p:cNvSpPr>
          <p:nvPr>
            <p:ph idx="1"/>
          </p:nvPr>
        </p:nvSpPr>
        <p:spPr>
          <a:xfrm>
            <a:off x="1115616" y="2780928"/>
            <a:ext cx="6777317" cy="3508977"/>
          </a:xfrm>
        </p:spPr>
        <p:txBody>
          <a:bodyPr/>
          <a:lstStyle/>
          <a:p>
            <a:endParaRPr lang="pt-BR" dirty="0"/>
          </a:p>
          <a:p>
            <a:pPr marL="68580" indent="0">
              <a:buNone/>
            </a:pPr>
            <a:endParaRPr lang="pt-BR" dirty="0"/>
          </a:p>
        </p:txBody>
      </p:sp>
    </p:spTree>
    <p:extLst>
      <p:ext uri="{BB962C8B-B14F-4D97-AF65-F5344CB8AC3E}">
        <p14:creationId xmlns:p14="http://schemas.microsoft.com/office/powerpoint/2010/main" val="638044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5616" y="2996952"/>
            <a:ext cx="7024744" cy="1008112"/>
          </a:xfrm>
        </p:spPr>
        <p:txBody>
          <a:bodyPr>
            <a:noAutofit/>
          </a:bodyPr>
          <a:lstStyle/>
          <a:p>
            <a:pPr lvl="0" algn="ctr"/>
            <a:r>
              <a:rPr lang="pt-BR" dirty="0"/>
              <a:t>Normativos relacionados ao patrimônio</a:t>
            </a:r>
          </a:p>
        </p:txBody>
      </p:sp>
      <p:sp>
        <p:nvSpPr>
          <p:cNvPr id="3" name="Espaço Reservado para Conteúdo 2"/>
          <p:cNvSpPr>
            <a:spLocks noGrp="1"/>
          </p:cNvSpPr>
          <p:nvPr>
            <p:ph idx="1"/>
          </p:nvPr>
        </p:nvSpPr>
        <p:spPr/>
        <p:txBody>
          <a:bodyPr/>
          <a:lstStyle/>
          <a:p>
            <a:endParaRPr lang="pt-BR" dirty="0"/>
          </a:p>
          <a:p>
            <a:pPr marL="68580" indent="0">
              <a:buNone/>
            </a:pPr>
            <a:endParaRPr lang="pt-BR" dirty="0"/>
          </a:p>
        </p:txBody>
      </p:sp>
    </p:spTree>
    <p:extLst>
      <p:ext uri="{BB962C8B-B14F-4D97-AF65-F5344CB8AC3E}">
        <p14:creationId xmlns:p14="http://schemas.microsoft.com/office/powerpoint/2010/main" val="17395554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5616" y="908720"/>
            <a:ext cx="7024744" cy="1143000"/>
          </a:xfrm>
        </p:spPr>
        <p:txBody>
          <a:bodyPr>
            <a:normAutofit fontScale="90000"/>
          </a:bodyPr>
          <a:lstStyle/>
          <a:p>
            <a:pPr algn="ctr"/>
            <a:r>
              <a:rPr lang="pt-BR" dirty="0"/>
              <a:t>Estrutura Organizacional</a:t>
            </a:r>
            <a:br>
              <a:rPr lang="pt-BR" dirty="0"/>
            </a:br>
            <a:r>
              <a:rPr lang="pt-BR" dirty="0"/>
              <a:t>Reitoria</a:t>
            </a:r>
          </a:p>
        </p:txBody>
      </p:sp>
      <p:pic>
        <p:nvPicPr>
          <p:cNvPr id="6" name="Espaço Reservado para Conteúd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1988840"/>
            <a:ext cx="7025049" cy="4464496"/>
          </a:xfrm>
        </p:spPr>
      </p:pic>
      <p:sp>
        <p:nvSpPr>
          <p:cNvPr id="3" name="Seta para a esquerda 2"/>
          <p:cNvSpPr/>
          <p:nvPr/>
        </p:nvSpPr>
        <p:spPr>
          <a:xfrm>
            <a:off x="7020272" y="4725144"/>
            <a:ext cx="936104"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302236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5616" y="404664"/>
            <a:ext cx="7024744" cy="1143000"/>
          </a:xfrm>
        </p:spPr>
        <p:txBody>
          <a:bodyPr/>
          <a:lstStyle/>
          <a:p>
            <a:pPr algn="ctr"/>
            <a:r>
              <a:rPr lang="pt-BR" dirty="0"/>
              <a:t>Estrutura Organizacional</a:t>
            </a:r>
          </a:p>
        </p:txBody>
      </p:sp>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1772816"/>
            <a:ext cx="6985396" cy="4104456"/>
          </a:xfrm>
        </p:spPr>
      </p:pic>
      <p:sp>
        <p:nvSpPr>
          <p:cNvPr id="5" name="Seta para a esquerda 4"/>
          <p:cNvSpPr/>
          <p:nvPr/>
        </p:nvSpPr>
        <p:spPr>
          <a:xfrm>
            <a:off x="7524328" y="5301208"/>
            <a:ext cx="720080"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4294418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980728"/>
            <a:ext cx="7024744" cy="1008112"/>
          </a:xfrm>
        </p:spPr>
        <p:txBody>
          <a:bodyPr>
            <a:normAutofit fontScale="90000"/>
          </a:bodyPr>
          <a:lstStyle/>
          <a:p>
            <a:pPr lvl="0" algn="ctr"/>
            <a:br>
              <a:rPr lang="pt-BR" dirty="0"/>
            </a:br>
            <a:br>
              <a:rPr lang="pt-BR" dirty="0"/>
            </a:br>
            <a:br>
              <a:rPr lang="pt-BR" dirty="0"/>
            </a:br>
            <a:br>
              <a:rPr lang="pt-BR" dirty="0"/>
            </a:br>
            <a:br>
              <a:rPr lang="pt-BR" sz="3600" dirty="0"/>
            </a:br>
            <a:r>
              <a:rPr lang="pt-BR" sz="4400" dirty="0"/>
              <a:t>Estrutura Organizacional</a:t>
            </a:r>
          </a:p>
        </p:txBody>
      </p:sp>
      <p:sp>
        <p:nvSpPr>
          <p:cNvPr id="5" name="Espaço Reservado para Conteúdo 4"/>
          <p:cNvSpPr>
            <a:spLocks noGrp="1"/>
          </p:cNvSpPr>
          <p:nvPr>
            <p:ph idx="1"/>
          </p:nvPr>
        </p:nvSpPr>
        <p:spPr>
          <a:xfrm>
            <a:off x="611560" y="2276872"/>
            <a:ext cx="7632848" cy="3672408"/>
          </a:xfrm>
          <a:ln>
            <a:solidFill>
              <a:schemeClr val="accent1"/>
            </a:solidFill>
          </a:ln>
        </p:spPr>
        <p:txBody>
          <a:bodyPr>
            <a:normAutofit fontScale="92500" lnSpcReduction="20000"/>
          </a:bodyPr>
          <a:lstStyle/>
          <a:p>
            <a:pPr marL="68580" indent="0" algn="ctr">
              <a:buNone/>
            </a:pPr>
            <a:r>
              <a:rPr lang="pt-BR" sz="1800" b="1" dirty="0">
                <a:solidFill>
                  <a:schemeClr val="accent1"/>
                </a:solidFill>
              </a:rPr>
              <a:t>Pró-Reitoria de Administração </a:t>
            </a:r>
          </a:p>
          <a:p>
            <a:pPr marL="68580" indent="0" algn="ctr">
              <a:buNone/>
            </a:pPr>
            <a:r>
              <a:rPr lang="pt-BR" sz="1800" b="1" dirty="0">
                <a:solidFill>
                  <a:schemeClr val="accent1"/>
                </a:solidFill>
              </a:rPr>
              <a:t>Prof. Wellington Spencer</a:t>
            </a:r>
          </a:p>
          <a:p>
            <a:pPr marL="68580" indent="0" algn="ctr">
              <a:buNone/>
            </a:pPr>
            <a:endParaRPr lang="pt-BR" sz="1800" b="1" dirty="0">
              <a:solidFill>
                <a:schemeClr val="accent1"/>
              </a:solidFill>
            </a:endParaRPr>
          </a:p>
          <a:p>
            <a:pPr marL="68580" indent="0" algn="ctr">
              <a:buNone/>
            </a:pPr>
            <a:endParaRPr lang="pt-BR" sz="1800" dirty="0">
              <a:solidFill>
                <a:schemeClr val="accent1"/>
              </a:solidFill>
            </a:endParaRPr>
          </a:p>
          <a:p>
            <a:pPr marL="68580" indent="0" algn="ctr">
              <a:buNone/>
            </a:pPr>
            <a:r>
              <a:rPr lang="pt-BR" sz="1800" b="1" dirty="0">
                <a:solidFill>
                  <a:schemeClr val="accent1"/>
                </a:solidFill>
              </a:rPr>
              <a:t>Diretoria de Suprimentos </a:t>
            </a:r>
          </a:p>
          <a:p>
            <a:pPr marL="68580" indent="0" algn="ctr">
              <a:buNone/>
            </a:pPr>
            <a:r>
              <a:rPr lang="pt-BR" sz="1800" b="1" dirty="0">
                <a:solidFill>
                  <a:schemeClr val="accent1"/>
                </a:solidFill>
              </a:rPr>
              <a:t>Nadiege Delfino</a:t>
            </a:r>
          </a:p>
          <a:p>
            <a:pPr marL="68580" indent="0" algn="ctr">
              <a:buNone/>
            </a:pPr>
            <a:endParaRPr lang="pt-BR" sz="1800" b="1" dirty="0">
              <a:solidFill>
                <a:schemeClr val="accent1"/>
              </a:solidFill>
            </a:endParaRPr>
          </a:p>
          <a:p>
            <a:pPr marL="68580" indent="0" algn="ctr">
              <a:buNone/>
            </a:pPr>
            <a:endParaRPr lang="pt-BR" sz="1800" dirty="0">
              <a:solidFill>
                <a:schemeClr val="accent1"/>
              </a:solidFill>
            </a:endParaRPr>
          </a:p>
          <a:p>
            <a:pPr marL="68580" indent="0" algn="ctr">
              <a:buNone/>
            </a:pPr>
            <a:r>
              <a:rPr lang="pt-BR" sz="1800" b="1" dirty="0">
                <a:solidFill>
                  <a:schemeClr val="accent1"/>
                </a:solidFill>
              </a:rPr>
              <a:t>Coordenação de Patrimônio</a:t>
            </a:r>
          </a:p>
          <a:p>
            <a:pPr marL="68580" indent="0" algn="ctr">
              <a:buNone/>
            </a:pPr>
            <a:r>
              <a:rPr lang="pt-BR" sz="1800" b="1" dirty="0">
                <a:solidFill>
                  <a:schemeClr val="accent1"/>
                </a:solidFill>
              </a:rPr>
              <a:t> Anna Mércia(Titular)</a:t>
            </a:r>
          </a:p>
          <a:p>
            <a:pPr marL="68580" indent="0" algn="ctr">
              <a:buNone/>
            </a:pPr>
            <a:r>
              <a:rPr lang="pt-BR" sz="1800" b="1" dirty="0">
                <a:solidFill>
                  <a:schemeClr val="accent1"/>
                </a:solidFill>
              </a:rPr>
              <a:t> Roberto </a:t>
            </a:r>
            <a:r>
              <a:rPr lang="pt-BR" sz="1800" b="1" dirty="0" err="1">
                <a:solidFill>
                  <a:schemeClr val="accent1"/>
                </a:solidFill>
              </a:rPr>
              <a:t>Veeck</a:t>
            </a:r>
            <a:r>
              <a:rPr lang="pt-BR" sz="1800" b="1" dirty="0">
                <a:solidFill>
                  <a:schemeClr val="accent1"/>
                </a:solidFill>
              </a:rPr>
              <a:t>(Substituto)</a:t>
            </a:r>
          </a:p>
          <a:p>
            <a:pPr marL="68580" indent="0" algn="ctr">
              <a:buNone/>
            </a:pPr>
            <a:r>
              <a:rPr lang="pt-BR" sz="1800" b="1" dirty="0">
                <a:solidFill>
                  <a:schemeClr val="accent1"/>
                </a:solidFill>
              </a:rPr>
              <a:t>Nicholas Peterson</a:t>
            </a:r>
          </a:p>
          <a:p>
            <a:pPr marL="68580" indent="0" algn="ctr">
              <a:buNone/>
            </a:pPr>
            <a:r>
              <a:rPr lang="pt-BR" sz="1800" b="1" dirty="0">
                <a:solidFill>
                  <a:schemeClr val="accent1"/>
                </a:solidFill>
              </a:rPr>
              <a:t>Rafael dos Santos</a:t>
            </a:r>
            <a:endParaRPr lang="pt-BR" sz="1800" dirty="0">
              <a:solidFill>
                <a:schemeClr val="accent1"/>
              </a:solidFill>
            </a:endParaRPr>
          </a:p>
        </p:txBody>
      </p:sp>
    </p:spTree>
    <p:extLst>
      <p:ext uri="{BB962C8B-B14F-4D97-AF65-F5344CB8AC3E}">
        <p14:creationId xmlns:p14="http://schemas.microsoft.com/office/powerpoint/2010/main" val="40492583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1628800"/>
            <a:ext cx="7024744" cy="1152128"/>
          </a:xfrm>
        </p:spPr>
        <p:txBody>
          <a:bodyPr>
            <a:normAutofit fontScale="90000"/>
          </a:bodyPr>
          <a:lstStyle/>
          <a:p>
            <a:pPr algn="ctr"/>
            <a:r>
              <a:rPr lang="pt-BR" dirty="0"/>
              <a:t>Pró-Reitoria de Administração</a:t>
            </a:r>
            <a:br>
              <a:rPr lang="pt-BR" dirty="0"/>
            </a:br>
            <a:r>
              <a:rPr lang="pt-BR" dirty="0"/>
              <a:t>Competências</a:t>
            </a:r>
            <a:br>
              <a:rPr lang="pt-BR" dirty="0"/>
            </a:br>
            <a:endParaRPr lang="pt-BR" dirty="0"/>
          </a:p>
        </p:txBody>
      </p:sp>
      <p:sp>
        <p:nvSpPr>
          <p:cNvPr id="5" name="Espaço Reservado para Conteúdo 4"/>
          <p:cNvSpPr>
            <a:spLocks noGrp="1"/>
          </p:cNvSpPr>
          <p:nvPr>
            <p:ph idx="1"/>
          </p:nvPr>
        </p:nvSpPr>
        <p:spPr>
          <a:xfrm>
            <a:off x="1115616" y="2276872"/>
            <a:ext cx="7200800" cy="4392488"/>
          </a:xfrm>
        </p:spPr>
        <p:txBody>
          <a:bodyPr>
            <a:normAutofit lnSpcReduction="10000"/>
          </a:bodyPr>
          <a:lstStyle/>
          <a:p>
            <a:r>
              <a:rPr lang="pt-BR" sz="1800" dirty="0">
                <a:solidFill>
                  <a:schemeClr val="accent1"/>
                </a:solidFill>
              </a:rPr>
              <a:t>Órgão executivo que planeja, superintende, coordena,  fomenta e acompanha as atividades de administração;</a:t>
            </a:r>
          </a:p>
          <a:p>
            <a:endParaRPr lang="pt-BR" sz="1800" dirty="0">
              <a:solidFill>
                <a:schemeClr val="accent1"/>
              </a:solidFill>
            </a:endParaRPr>
          </a:p>
          <a:p>
            <a:r>
              <a:rPr lang="pt-BR" sz="1800" dirty="0">
                <a:solidFill>
                  <a:schemeClr val="accent1"/>
                </a:solidFill>
              </a:rPr>
              <a:t>Propõe e conduz políticas de gestão patrimonial e suprimentos;</a:t>
            </a:r>
          </a:p>
          <a:p>
            <a:endParaRPr lang="pt-BR" sz="1800" dirty="0">
              <a:solidFill>
                <a:schemeClr val="accent1"/>
              </a:solidFill>
            </a:endParaRPr>
          </a:p>
          <a:p>
            <a:r>
              <a:rPr lang="pt-BR" sz="1800" dirty="0">
                <a:solidFill>
                  <a:schemeClr val="accent1"/>
                </a:solidFill>
              </a:rPr>
              <a:t>Planejar e coordenar as ações administrativas relacionadas ao apoio operacional a manutenção e conservação de bens patrimoniais;</a:t>
            </a:r>
          </a:p>
          <a:p>
            <a:endParaRPr lang="pt-BR" sz="1800" dirty="0">
              <a:solidFill>
                <a:schemeClr val="accent1"/>
              </a:solidFill>
            </a:endParaRPr>
          </a:p>
          <a:p>
            <a:pPr algn="just"/>
            <a:r>
              <a:rPr lang="pt-BR" sz="1800" dirty="0">
                <a:solidFill>
                  <a:schemeClr val="accent1"/>
                </a:solidFill>
              </a:rPr>
              <a:t>Formular sugestões para aprimoramento das áreas subordinadas;</a:t>
            </a:r>
          </a:p>
          <a:p>
            <a:pPr algn="just"/>
            <a:endParaRPr lang="pt-BR" sz="1800" dirty="0">
              <a:solidFill>
                <a:schemeClr val="accent1"/>
              </a:solidFill>
            </a:endParaRPr>
          </a:p>
          <a:p>
            <a:pPr algn="just"/>
            <a:r>
              <a:rPr lang="pt-BR" sz="1800" dirty="0">
                <a:solidFill>
                  <a:schemeClr val="accent1"/>
                </a:solidFill>
              </a:rPr>
              <a:t>Propor soluções adequadas e compatíveis com a legislação;</a:t>
            </a:r>
          </a:p>
          <a:p>
            <a:pPr algn="just"/>
            <a:endParaRPr lang="pt-BR" sz="1800" dirty="0"/>
          </a:p>
          <a:p>
            <a:pPr algn="just"/>
            <a:endParaRPr lang="pt-BR" sz="2200" dirty="0">
              <a:effectLst/>
            </a:endParaRPr>
          </a:p>
          <a:p>
            <a:pPr marL="365760" lvl="1" indent="0" algn="just">
              <a:buNone/>
            </a:pPr>
            <a:endParaRPr lang="pt-BR" dirty="0"/>
          </a:p>
        </p:txBody>
      </p:sp>
    </p:spTree>
    <p:extLst>
      <p:ext uri="{BB962C8B-B14F-4D97-AF65-F5344CB8AC3E}">
        <p14:creationId xmlns:p14="http://schemas.microsoft.com/office/powerpoint/2010/main" val="41275336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1600" y="764704"/>
            <a:ext cx="7024744" cy="1152128"/>
          </a:xfrm>
        </p:spPr>
        <p:txBody>
          <a:bodyPr>
            <a:normAutofit fontScale="90000"/>
          </a:bodyPr>
          <a:lstStyle/>
          <a:p>
            <a:pPr algn="ctr"/>
            <a:br>
              <a:rPr lang="pt-BR" dirty="0"/>
            </a:br>
            <a:r>
              <a:rPr lang="pt-BR" dirty="0"/>
              <a:t>Diretoria de Suprimentos</a:t>
            </a:r>
            <a:br>
              <a:rPr lang="pt-BR" dirty="0"/>
            </a:br>
            <a:r>
              <a:rPr lang="pt-BR" dirty="0"/>
              <a:t>Competências</a:t>
            </a:r>
          </a:p>
        </p:txBody>
      </p:sp>
      <p:sp>
        <p:nvSpPr>
          <p:cNvPr id="5" name="Espaço Reservado para Conteúdo 4"/>
          <p:cNvSpPr>
            <a:spLocks noGrp="1"/>
          </p:cNvSpPr>
          <p:nvPr>
            <p:ph idx="1"/>
          </p:nvPr>
        </p:nvSpPr>
        <p:spPr>
          <a:xfrm>
            <a:off x="1043608" y="1916832"/>
            <a:ext cx="7200800" cy="4392488"/>
          </a:xfrm>
        </p:spPr>
        <p:txBody>
          <a:bodyPr>
            <a:normAutofit fontScale="92500" lnSpcReduction="10000"/>
          </a:bodyPr>
          <a:lstStyle/>
          <a:p>
            <a:r>
              <a:rPr lang="pt-BR" sz="1800" dirty="0">
                <a:solidFill>
                  <a:schemeClr val="accent1"/>
                </a:solidFill>
              </a:rPr>
              <a:t>Planeja, dirige, controla e avalia as atividades de sua área, entre elas patrimônio;</a:t>
            </a:r>
          </a:p>
          <a:p>
            <a:endParaRPr lang="pt-BR" sz="1800" dirty="0">
              <a:solidFill>
                <a:schemeClr val="accent1"/>
              </a:solidFill>
            </a:endParaRPr>
          </a:p>
          <a:p>
            <a:r>
              <a:rPr lang="pt-BR" sz="1800" dirty="0">
                <a:solidFill>
                  <a:schemeClr val="accent1"/>
                </a:solidFill>
              </a:rPr>
              <a:t>Dirigir, controlar e avaliar atividades relacionadas a logística de compras e contratações;</a:t>
            </a:r>
          </a:p>
          <a:p>
            <a:endParaRPr lang="pt-BR" sz="1800" dirty="0">
              <a:solidFill>
                <a:schemeClr val="accent1"/>
              </a:solidFill>
            </a:endParaRPr>
          </a:p>
          <a:p>
            <a:r>
              <a:rPr lang="pt-BR" sz="1800" dirty="0">
                <a:solidFill>
                  <a:schemeClr val="accent1"/>
                </a:solidFill>
              </a:rPr>
              <a:t>Prestar informações sobre controle de bens móveis e imóveis e gestão de materiais;</a:t>
            </a:r>
          </a:p>
          <a:p>
            <a:endParaRPr lang="pt-BR" sz="1800" dirty="0">
              <a:solidFill>
                <a:schemeClr val="accent1"/>
              </a:solidFill>
            </a:endParaRPr>
          </a:p>
          <a:p>
            <a:pPr algn="just"/>
            <a:r>
              <a:rPr lang="pt-BR" sz="1800" dirty="0">
                <a:solidFill>
                  <a:schemeClr val="accent1"/>
                </a:solidFill>
              </a:rPr>
              <a:t>Apoiar, acompanhar e controlar as atividades de patrimônio dos campi e demais unidades do Ifal;</a:t>
            </a:r>
          </a:p>
          <a:p>
            <a:pPr algn="just"/>
            <a:endParaRPr lang="pt-BR" sz="1800" dirty="0">
              <a:solidFill>
                <a:schemeClr val="accent1"/>
              </a:solidFill>
            </a:endParaRPr>
          </a:p>
          <a:p>
            <a:pPr algn="just"/>
            <a:r>
              <a:rPr lang="pt-BR" sz="1800" dirty="0">
                <a:solidFill>
                  <a:schemeClr val="accent1"/>
                </a:solidFill>
              </a:rPr>
              <a:t>Realizar estudos e propor medidas de aprimoramento dos métodos e técnicas de trabalho;</a:t>
            </a:r>
          </a:p>
          <a:p>
            <a:pPr algn="just"/>
            <a:endParaRPr lang="pt-BR" sz="1800" dirty="0">
              <a:solidFill>
                <a:schemeClr val="accent1"/>
              </a:solidFill>
            </a:endParaRPr>
          </a:p>
          <a:p>
            <a:pPr algn="just"/>
            <a:r>
              <a:rPr lang="pt-BR" sz="1800" dirty="0">
                <a:solidFill>
                  <a:schemeClr val="accent1"/>
                </a:solidFill>
              </a:rPr>
              <a:t>Prestar assessoramento aos campi na área de patrimônio;</a:t>
            </a:r>
          </a:p>
          <a:p>
            <a:pPr algn="just"/>
            <a:endParaRPr lang="pt-BR" sz="1800" dirty="0">
              <a:solidFill>
                <a:schemeClr val="accent1"/>
              </a:solidFill>
            </a:endParaRPr>
          </a:p>
          <a:p>
            <a:pPr algn="just"/>
            <a:endParaRPr lang="pt-BR" sz="1800" dirty="0"/>
          </a:p>
          <a:p>
            <a:pPr algn="just"/>
            <a:endParaRPr lang="pt-BR" sz="1800" dirty="0"/>
          </a:p>
          <a:p>
            <a:pPr algn="just"/>
            <a:endParaRPr lang="pt-BR" sz="2200" dirty="0">
              <a:effectLst/>
            </a:endParaRPr>
          </a:p>
          <a:p>
            <a:pPr marL="365760" lvl="1" indent="0" algn="just">
              <a:buNone/>
            </a:pPr>
            <a:endParaRPr lang="pt-BR" dirty="0"/>
          </a:p>
        </p:txBody>
      </p:sp>
    </p:spTree>
    <p:extLst>
      <p:ext uri="{BB962C8B-B14F-4D97-AF65-F5344CB8AC3E}">
        <p14:creationId xmlns:p14="http://schemas.microsoft.com/office/powerpoint/2010/main" val="4066700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5616" y="836712"/>
            <a:ext cx="7024744" cy="1152128"/>
          </a:xfrm>
        </p:spPr>
        <p:txBody>
          <a:bodyPr>
            <a:normAutofit fontScale="90000"/>
          </a:bodyPr>
          <a:lstStyle/>
          <a:p>
            <a:pPr algn="ctr"/>
            <a:br>
              <a:rPr lang="pt-BR" dirty="0"/>
            </a:br>
            <a:r>
              <a:rPr lang="pt-BR" dirty="0"/>
              <a:t>Diretoria de Suprimentos</a:t>
            </a:r>
            <a:br>
              <a:rPr lang="pt-BR" dirty="0"/>
            </a:br>
            <a:r>
              <a:rPr lang="pt-BR" dirty="0"/>
              <a:t>Objetivos</a:t>
            </a:r>
          </a:p>
        </p:txBody>
      </p:sp>
      <p:sp>
        <p:nvSpPr>
          <p:cNvPr id="5" name="Espaço Reservado para Conteúdo 4"/>
          <p:cNvSpPr>
            <a:spLocks noGrp="1"/>
          </p:cNvSpPr>
          <p:nvPr>
            <p:ph idx="1"/>
          </p:nvPr>
        </p:nvSpPr>
        <p:spPr>
          <a:xfrm>
            <a:off x="1115616" y="2276872"/>
            <a:ext cx="7200800" cy="4392488"/>
          </a:xfrm>
        </p:spPr>
        <p:txBody>
          <a:bodyPr>
            <a:normAutofit fontScale="92500"/>
          </a:bodyPr>
          <a:lstStyle/>
          <a:p>
            <a:r>
              <a:rPr lang="pt-BR" sz="1800" dirty="0">
                <a:solidFill>
                  <a:schemeClr val="accent1"/>
                </a:solidFill>
              </a:rPr>
              <a:t>Conscientização da importância do patrimônio público a fim de consolidar a gestão patrimonial no IFAL;</a:t>
            </a:r>
          </a:p>
          <a:p>
            <a:endParaRPr lang="pt-BR" sz="1800" dirty="0">
              <a:solidFill>
                <a:schemeClr val="accent1"/>
              </a:solidFill>
            </a:endParaRPr>
          </a:p>
          <a:p>
            <a:r>
              <a:rPr lang="pt-BR" sz="1800" dirty="0">
                <a:solidFill>
                  <a:schemeClr val="accent1"/>
                </a:solidFill>
              </a:rPr>
              <a:t>Aprimorar continuamente os procedimentos patrimoniais, por meio da construção e revisão de fluxos, manuais e normativos;</a:t>
            </a:r>
          </a:p>
          <a:p>
            <a:endParaRPr lang="pt-BR" sz="1800" dirty="0">
              <a:solidFill>
                <a:schemeClr val="accent1"/>
              </a:solidFill>
            </a:endParaRPr>
          </a:p>
          <a:p>
            <a:r>
              <a:rPr lang="pt-BR" sz="1800" dirty="0">
                <a:solidFill>
                  <a:schemeClr val="accent1"/>
                </a:solidFill>
              </a:rPr>
              <a:t>Disseminar as práticas patrimoniais e as responsabilidades dos gestores administrativos, dos detentores de bens e dos servidores em geral, com o propósito de exercer um adequado controle e conservação dos bens;</a:t>
            </a:r>
          </a:p>
          <a:p>
            <a:endParaRPr lang="pt-BR" sz="1800" dirty="0">
              <a:solidFill>
                <a:schemeClr val="accent1"/>
              </a:solidFill>
            </a:endParaRPr>
          </a:p>
          <a:p>
            <a:pPr algn="just"/>
            <a:r>
              <a:rPr lang="pt-BR" sz="1800" dirty="0">
                <a:solidFill>
                  <a:schemeClr val="accent1"/>
                </a:solidFill>
              </a:rPr>
              <a:t>Capacitação de servidores através de cursos,  treinamentos e visitas aos </a:t>
            </a:r>
            <a:r>
              <a:rPr lang="pt-BR" sz="1800" i="1" dirty="0">
                <a:solidFill>
                  <a:schemeClr val="accent1"/>
                </a:solidFill>
              </a:rPr>
              <a:t>Campi</a:t>
            </a:r>
            <a:r>
              <a:rPr lang="pt-BR" sz="1800" dirty="0">
                <a:solidFill>
                  <a:schemeClr val="accent1"/>
                </a:solidFill>
              </a:rPr>
              <a:t>, com o intuito de possibilitar o desempenho de suas atribuições de maneira satisfatória</a:t>
            </a:r>
            <a:r>
              <a:rPr lang="pt-BR" sz="2000" dirty="0">
                <a:solidFill>
                  <a:schemeClr val="accent1"/>
                </a:solidFill>
              </a:rPr>
              <a:t>.</a:t>
            </a:r>
            <a:endParaRPr lang="pt-BR" sz="2200" dirty="0">
              <a:solidFill>
                <a:schemeClr val="accent1"/>
              </a:solidFill>
              <a:effectLst/>
            </a:endParaRPr>
          </a:p>
          <a:p>
            <a:pPr marL="365760" lvl="1" indent="0" algn="just">
              <a:buNone/>
            </a:pPr>
            <a:endParaRPr lang="pt-BR" dirty="0"/>
          </a:p>
        </p:txBody>
      </p:sp>
    </p:spTree>
    <p:extLst>
      <p:ext uri="{BB962C8B-B14F-4D97-AF65-F5344CB8AC3E}">
        <p14:creationId xmlns:p14="http://schemas.microsoft.com/office/powerpoint/2010/main" val="41407239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9592" y="908720"/>
            <a:ext cx="7024744" cy="1152128"/>
          </a:xfrm>
        </p:spPr>
        <p:txBody>
          <a:bodyPr>
            <a:normAutofit fontScale="90000"/>
          </a:bodyPr>
          <a:lstStyle/>
          <a:p>
            <a:pPr algn="ctr"/>
            <a:br>
              <a:rPr lang="pt-BR" dirty="0"/>
            </a:br>
            <a:r>
              <a:rPr lang="pt-BR" dirty="0"/>
              <a:t>Coordenação de Patrimônio</a:t>
            </a:r>
            <a:br>
              <a:rPr lang="pt-BR" dirty="0"/>
            </a:br>
            <a:r>
              <a:rPr lang="pt-BR" dirty="0"/>
              <a:t>Competências</a:t>
            </a:r>
          </a:p>
        </p:txBody>
      </p:sp>
      <p:sp>
        <p:nvSpPr>
          <p:cNvPr id="5" name="Espaço Reservado para Conteúdo 4"/>
          <p:cNvSpPr>
            <a:spLocks noGrp="1"/>
          </p:cNvSpPr>
          <p:nvPr>
            <p:ph idx="1"/>
          </p:nvPr>
        </p:nvSpPr>
        <p:spPr>
          <a:xfrm>
            <a:off x="1043608" y="2276872"/>
            <a:ext cx="7200800" cy="4392488"/>
          </a:xfrm>
        </p:spPr>
        <p:txBody>
          <a:bodyPr>
            <a:normAutofit fontScale="85000" lnSpcReduction="20000"/>
          </a:bodyPr>
          <a:lstStyle/>
          <a:p>
            <a:r>
              <a:rPr lang="pt-BR" sz="2000" i="1" dirty="0">
                <a:solidFill>
                  <a:schemeClr val="accent1"/>
                </a:solidFill>
              </a:rPr>
              <a:t>Acompanhar os serviços de recebimento, conferência, guarda, distribuição e gerenciamento de bens permanentes no âmbito do IFAL;</a:t>
            </a:r>
          </a:p>
          <a:p>
            <a:endParaRPr lang="pt-BR" sz="2000" i="1" dirty="0">
              <a:solidFill>
                <a:schemeClr val="accent1"/>
              </a:solidFill>
            </a:endParaRPr>
          </a:p>
          <a:p>
            <a:r>
              <a:rPr lang="pt-BR" sz="2000" i="1" dirty="0">
                <a:solidFill>
                  <a:schemeClr val="accent1"/>
                </a:solidFill>
              </a:rPr>
              <a:t>Emissão de Termos de Responsabilidade pelo uso e guarda dos bens;</a:t>
            </a:r>
          </a:p>
          <a:p>
            <a:endParaRPr lang="pt-BR" sz="2000" i="1" dirty="0">
              <a:solidFill>
                <a:schemeClr val="accent1"/>
              </a:solidFill>
            </a:endParaRPr>
          </a:p>
          <a:p>
            <a:r>
              <a:rPr lang="pt-BR" sz="2000" i="1" dirty="0">
                <a:solidFill>
                  <a:schemeClr val="accent1"/>
                </a:solidFill>
              </a:rPr>
              <a:t>Registro dos bens permanentes no sistema informatizado</a:t>
            </a:r>
            <a:r>
              <a:rPr lang="pt-BR" sz="1800" dirty="0">
                <a:solidFill>
                  <a:schemeClr val="accent1"/>
                </a:solidFill>
              </a:rPr>
              <a:t>;</a:t>
            </a:r>
          </a:p>
          <a:p>
            <a:endParaRPr lang="pt-BR" sz="1800" dirty="0">
              <a:solidFill>
                <a:schemeClr val="accent1"/>
              </a:solidFill>
            </a:endParaRPr>
          </a:p>
          <a:p>
            <a:r>
              <a:rPr lang="pt-BR" sz="2000" i="1" dirty="0">
                <a:solidFill>
                  <a:schemeClr val="accent1"/>
                </a:solidFill>
              </a:rPr>
              <a:t>Identificação(Emplaquetamento) dos bens permanentes;</a:t>
            </a:r>
          </a:p>
          <a:p>
            <a:endParaRPr lang="pt-BR" sz="2000" i="1" dirty="0">
              <a:solidFill>
                <a:schemeClr val="accent1"/>
              </a:solidFill>
            </a:endParaRPr>
          </a:p>
          <a:p>
            <a:r>
              <a:rPr lang="pt-BR" sz="2000" i="1" dirty="0">
                <a:solidFill>
                  <a:schemeClr val="accent1"/>
                </a:solidFill>
              </a:rPr>
              <a:t>Emissão ou acompanhamento do termo de transferência de bens permanentes;</a:t>
            </a:r>
          </a:p>
          <a:p>
            <a:endParaRPr lang="pt-BR" sz="2000" i="1" dirty="0">
              <a:solidFill>
                <a:schemeClr val="accent1"/>
              </a:solidFill>
            </a:endParaRPr>
          </a:p>
          <a:p>
            <a:r>
              <a:rPr lang="pt-BR" sz="2000" i="1" dirty="0">
                <a:solidFill>
                  <a:schemeClr val="accent1"/>
                </a:solidFill>
              </a:rPr>
              <a:t>Efetuar troca de responsabilidade no sistema informatizado</a:t>
            </a:r>
            <a:br>
              <a:rPr lang="pt-BR" sz="2000" dirty="0"/>
            </a:br>
            <a:br>
              <a:rPr lang="pt-BR" sz="2000" dirty="0"/>
            </a:br>
            <a:endParaRPr lang="pt-BR" sz="2200" dirty="0">
              <a:effectLst/>
            </a:endParaRPr>
          </a:p>
          <a:p>
            <a:pPr marL="365760" lvl="1" indent="0" algn="just">
              <a:buNone/>
            </a:pPr>
            <a:endParaRPr lang="pt-BR" dirty="0"/>
          </a:p>
        </p:txBody>
      </p:sp>
    </p:spTree>
    <p:extLst>
      <p:ext uri="{BB962C8B-B14F-4D97-AF65-F5344CB8AC3E}">
        <p14:creationId xmlns:p14="http://schemas.microsoft.com/office/powerpoint/2010/main" val="34071975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9592" y="836712"/>
            <a:ext cx="7024744" cy="1152128"/>
          </a:xfrm>
        </p:spPr>
        <p:txBody>
          <a:bodyPr>
            <a:normAutofit fontScale="90000"/>
          </a:bodyPr>
          <a:lstStyle/>
          <a:p>
            <a:pPr algn="ctr"/>
            <a:br>
              <a:rPr lang="pt-BR" dirty="0"/>
            </a:br>
            <a:r>
              <a:rPr lang="pt-BR" dirty="0"/>
              <a:t>Coordenação de Patrimônio</a:t>
            </a:r>
            <a:br>
              <a:rPr lang="pt-BR" dirty="0"/>
            </a:br>
            <a:r>
              <a:rPr lang="pt-BR" dirty="0"/>
              <a:t>Competências</a:t>
            </a:r>
          </a:p>
        </p:txBody>
      </p:sp>
      <p:sp>
        <p:nvSpPr>
          <p:cNvPr id="5" name="Espaço Reservado para Conteúdo 4"/>
          <p:cNvSpPr>
            <a:spLocks noGrp="1"/>
          </p:cNvSpPr>
          <p:nvPr>
            <p:ph idx="1"/>
          </p:nvPr>
        </p:nvSpPr>
        <p:spPr>
          <a:xfrm>
            <a:off x="1043608" y="2276872"/>
            <a:ext cx="7200800" cy="4392488"/>
          </a:xfrm>
        </p:spPr>
        <p:txBody>
          <a:bodyPr>
            <a:normAutofit fontScale="25000" lnSpcReduction="20000"/>
          </a:bodyPr>
          <a:lstStyle/>
          <a:p>
            <a:r>
              <a:rPr lang="pt-BR" sz="6400" i="1" dirty="0">
                <a:solidFill>
                  <a:schemeClr val="accent1"/>
                </a:solidFill>
              </a:rPr>
              <a:t>Emissão de Termo de Baixa de bens</a:t>
            </a:r>
            <a:r>
              <a:rPr lang="pt-BR" sz="6400" dirty="0">
                <a:solidFill>
                  <a:schemeClr val="accent1"/>
                </a:solidFill>
              </a:rPr>
              <a:t>;</a:t>
            </a:r>
            <a:endParaRPr lang="pt-BR" sz="6400" i="1" dirty="0">
              <a:solidFill>
                <a:schemeClr val="accent1"/>
              </a:solidFill>
            </a:endParaRPr>
          </a:p>
          <a:p>
            <a:endParaRPr lang="pt-BR" sz="6400" i="1" dirty="0">
              <a:solidFill>
                <a:schemeClr val="accent1"/>
              </a:solidFill>
            </a:endParaRPr>
          </a:p>
          <a:p>
            <a:r>
              <a:rPr lang="pt-BR" sz="6400" i="1" dirty="0">
                <a:solidFill>
                  <a:schemeClr val="accent1"/>
                </a:solidFill>
              </a:rPr>
              <a:t>Acompanhamento da Comissão de Avaliação de Bens;</a:t>
            </a:r>
          </a:p>
          <a:p>
            <a:endParaRPr lang="pt-BR" sz="6400" i="1" dirty="0">
              <a:solidFill>
                <a:schemeClr val="accent1"/>
              </a:solidFill>
            </a:endParaRPr>
          </a:p>
          <a:p>
            <a:r>
              <a:rPr lang="pt-BR" sz="6400" i="1" dirty="0">
                <a:solidFill>
                  <a:schemeClr val="accent1"/>
                </a:solidFill>
              </a:rPr>
              <a:t>Acompanhamento da Comissão de Inventário de Bens;</a:t>
            </a:r>
          </a:p>
          <a:p>
            <a:endParaRPr lang="pt-BR" sz="6400" i="1" dirty="0">
              <a:solidFill>
                <a:schemeClr val="accent1"/>
              </a:solidFill>
            </a:endParaRPr>
          </a:p>
          <a:p>
            <a:r>
              <a:rPr lang="pt-BR" sz="6400" i="1" dirty="0">
                <a:solidFill>
                  <a:schemeClr val="accent1"/>
                </a:solidFill>
              </a:rPr>
              <a:t>Ajuste no sistema informatizado das inconsistências detectadas pela Comissão de Inventário;</a:t>
            </a:r>
          </a:p>
          <a:p>
            <a:endParaRPr lang="pt-BR" sz="6400" i="1" dirty="0">
              <a:solidFill>
                <a:schemeClr val="accent1"/>
              </a:solidFill>
            </a:endParaRPr>
          </a:p>
          <a:p>
            <a:r>
              <a:rPr lang="pt-BR" sz="6400" i="1" dirty="0">
                <a:solidFill>
                  <a:schemeClr val="accent1"/>
                </a:solidFill>
              </a:rPr>
              <a:t>Acompanhamento da Comissão de Desfazimento de Bens;</a:t>
            </a:r>
          </a:p>
          <a:p>
            <a:endParaRPr lang="pt-BR" sz="6400" i="1" dirty="0">
              <a:solidFill>
                <a:schemeClr val="accent1"/>
              </a:solidFill>
            </a:endParaRPr>
          </a:p>
          <a:p>
            <a:r>
              <a:rPr lang="pt-BR" sz="6400" i="1" dirty="0">
                <a:solidFill>
                  <a:schemeClr val="accent1"/>
                </a:solidFill>
              </a:rPr>
              <a:t>Supervisionar a utilização dos bens patrimoniais do IFAL;</a:t>
            </a:r>
          </a:p>
          <a:p>
            <a:endParaRPr lang="pt-BR" sz="6400" i="1" dirty="0">
              <a:solidFill>
                <a:schemeClr val="accent1"/>
              </a:solidFill>
            </a:endParaRPr>
          </a:p>
          <a:p>
            <a:r>
              <a:rPr lang="pt-BR" sz="6400" i="1" dirty="0">
                <a:solidFill>
                  <a:schemeClr val="accent1"/>
                </a:solidFill>
              </a:rPr>
              <a:t>Elaboração do Relatório Mensal de Bens;</a:t>
            </a:r>
          </a:p>
          <a:p>
            <a:endParaRPr lang="pt-BR" sz="6400" i="1" dirty="0">
              <a:solidFill>
                <a:schemeClr val="accent1"/>
              </a:solidFill>
            </a:endParaRPr>
          </a:p>
          <a:p>
            <a:r>
              <a:rPr lang="pt-BR" sz="6400" i="1" dirty="0">
                <a:solidFill>
                  <a:schemeClr val="accent1"/>
                </a:solidFill>
              </a:rPr>
              <a:t>Propor normas e procedimentos operacionais relativos à gestão de recursos de patrimônio </a:t>
            </a:r>
            <a:r>
              <a:rPr lang="pt-BR" sz="4300" i="1" dirty="0">
                <a:solidFill>
                  <a:schemeClr val="accent1"/>
                </a:solidFill>
              </a:rPr>
              <a:t>.</a:t>
            </a:r>
            <a:br>
              <a:rPr lang="pt-BR" sz="4300" i="1" dirty="0">
                <a:solidFill>
                  <a:schemeClr val="accent1"/>
                </a:solidFill>
              </a:rPr>
            </a:br>
            <a:br>
              <a:rPr lang="pt-BR" sz="4300" dirty="0">
                <a:solidFill>
                  <a:schemeClr val="accent1"/>
                </a:solidFill>
              </a:rPr>
            </a:br>
            <a:br>
              <a:rPr lang="pt-BR" sz="4300" dirty="0"/>
            </a:br>
            <a:br>
              <a:rPr lang="pt-BR" sz="2000" dirty="0"/>
            </a:br>
            <a:endParaRPr lang="pt-BR" sz="2200" dirty="0">
              <a:effectLst/>
            </a:endParaRPr>
          </a:p>
          <a:p>
            <a:pPr marL="365760" lvl="1" indent="0" algn="just">
              <a:buNone/>
            </a:pPr>
            <a:endParaRPr lang="pt-BR" dirty="0"/>
          </a:p>
        </p:txBody>
      </p:sp>
    </p:spTree>
    <p:extLst>
      <p:ext uri="{BB962C8B-B14F-4D97-AF65-F5344CB8AC3E}">
        <p14:creationId xmlns:p14="http://schemas.microsoft.com/office/powerpoint/2010/main" val="20409625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87624" y="3356992"/>
            <a:ext cx="7024744" cy="1008112"/>
          </a:xfrm>
        </p:spPr>
        <p:txBody>
          <a:bodyPr>
            <a:noAutofit/>
          </a:bodyPr>
          <a:lstStyle/>
          <a:p>
            <a:pPr lvl="0" algn="ctr"/>
            <a:r>
              <a:rPr lang="pt-BR" dirty="0"/>
              <a:t>Planejamento da Coordenação de Patrimônio da Reitoria 2018</a:t>
            </a:r>
          </a:p>
        </p:txBody>
      </p:sp>
      <p:sp>
        <p:nvSpPr>
          <p:cNvPr id="3" name="Espaço Reservado para Conteúdo 2"/>
          <p:cNvSpPr>
            <a:spLocks noGrp="1"/>
          </p:cNvSpPr>
          <p:nvPr>
            <p:ph idx="1"/>
          </p:nvPr>
        </p:nvSpPr>
        <p:spPr>
          <a:xfrm>
            <a:off x="1115616" y="1844824"/>
            <a:ext cx="6777317" cy="3508977"/>
          </a:xfrm>
        </p:spPr>
        <p:txBody>
          <a:bodyPr/>
          <a:lstStyle/>
          <a:p>
            <a:endParaRPr lang="pt-BR" dirty="0"/>
          </a:p>
          <a:p>
            <a:pPr marL="68580" indent="0">
              <a:buNone/>
            </a:pPr>
            <a:endParaRPr lang="pt-BR" dirty="0"/>
          </a:p>
        </p:txBody>
      </p:sp>
    </p:spTree>
    <p:extLst>
      <p:ext uri="{BB962C8B-B14F-4D97-AF65-F5344CB8AC3E}">
        <p14:creationId xmlns:p14="http://schemas.microsoft.com/office/powerpoint/2010/main" val="10544283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a:t>Planejamento CPAT 2018</a:t>
            </a:r>
            <a:br>
              <a:rPr lang="pt-BR" dirty="0"/>
            </a:br>
            <a:r>
              <a:rPr lang="pt-BR" dirty="0"/>
              <a:t>Fundamentos </a:t>
            </a:r>
          </a:p>
        </p:txBody>
      </p:sp>
      <p:sp>
        <p:nvSpPr>
          <p:cNvPr id="3" name="Espaço Reservado para Conteúdo 2"/>
          <p:cNvSpPr>
            <a:spLocks noGrp="1"/>
          </p:cNvSpPr>
          <p:nvPr>
            <p:ph idx="1"/>
          </p:nvPr>
        </p:nvSpPr>
        <p:spPr>
          <a:xfrm>
            <a:off x="1115616" y="2564904"/>
            <a:ext cx="6777317" cy="3508977"/>
          </a:xfrm>
        </p:spPr>
        <p:txBody>
          <a:bodyPr>
            <a:normAutofit fontScale="85000" lnSpcReduction="20000"/>
          </a:bodyPr>
          <a:lstStyle/>
          <a:p>
            <a:pPr algn="just"/>
            <a:r>
              <a:rPr lang="pt-BR" dirty="0">
                <a:solidFill>
                  <a:schemeClr val="accent1"/>
                </a:solidFill>
              </a:rPr>
              <a:t>Plano de Desenvolvimento Institucional – PDI 2014 – 2018</a:t>
            </a:r>
          </a:p>
          <a:p>
            <a:pPr algn="just"/>
            <a:endParaRPr lang="pt-BR" dirty="0">
              <a:solidFill>
                <a:schemeClr val="accent1"/>
              </a:solidFill>
            </a:endParaRPr>
          </a:p>
          <a:p>
            <a:pPr algn="just"/>
            <a:r>
              <a:rPr lang="pt-BR" dirty="0">
                <a:solidFill>
                  <a:schemeClr val="accent1"/>
                </a:solidFill>
              </a:rPr>
              <a:t>Planejamento da Pró-Reitoria de Administração;</a:t>
            </a:r>
          </a:p>
          <a:p>
            <a:pPr algn="just"/>
            <a:endParaRPr lang="pt-BR" dirty="0">
              <a:solidFill>
                <a:schemeClr val="accent1"/>
              </a:solidFill>
            </a:endParaRPr>
          </a:p>
          <a:p>
            <a:pPr algn="just"/>
            <a:r>
              <a:rPr lang="pt-BR" dirty="0">
                <a:solidFill>
                  <a:schemeClr val="accent1"/>
                </a:solidFill>
              </a:rPr>
              <a:t>Planejamento da Diretoria de Suprimentos;</a:t>
            </a:r>
          </a:p>
          <a:p>
            <a:pPr marL="68580" indent="0" algn="just">
              <a:buNone/>
            </a:pPr>
            <a:endParaRPr lang="pt-BR" dirty="0">
              <a:solidFill>
                <a:schemeClr val="accent1"/>
              </a:solidFill>
            </a:endParaRPr>
          </a:p>
          <a:p>
            <a:pPr algn="just"/>
            <a:r>
              <a:rPr lang="pt-BR" dirty="0">
                <a:solidFill>
                  <a:schemeClr val="accent1"/>
                </a:solidFill>
              </a:rPr>
              <a:t>Objetivo: avançarmos nas questões patrimoniais visando uma gestão mais eficiente, eficaz e efetiva do patrimônio público do IFAL de forma a atendermos a legislação vigente e aos órgãos de controle.</a:t>
            </a:r>
          </a:p>
        </p:txBody>
      </p:sp>
    </p:spTree>
    <p:extLst>
      <p:ext uri="{BB962C8B-B14F-4D97-AF65-F5344CB8AC3E}">
        <p14:creationId xmlns:p14="http://schemas.microsoft.com/office/powerpoint/2010/main" val="2481144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980728"/>
            <a:ext cx="7024744" cy="1008112"/>
          </a:xfrm>
        </p:spPr>
        <p:txBody>
          <a:bodyPr>
            <a:normAutofit fontScale="90000"/>
          </a:bodyPr>
          <a:lstStyle/>
          <a:p>
            <a:pPr lvl="0" algn="ctr"/>
            <a:br>
              <a:rPr lang="pt-BR" dirty="0"/>
            </a:br>
            <a:br>
              <a:rPr lang="pt-BR" dirty="0"/>
            </a:br>
            <a:br>
              <a:rPr lang="pt-BR" dirty="0"/>
            </a:br>
            <a:br>
              <a:rPr lang="pt-BR" dirty="0"/>
            </a:br>
            <a:br>
              <a:rPr lang="pt-BR" sz="3600" dirty="0"/>
            </a:br>
            <a:r>
              <a:rPr lang="pt-BR" sz="3600" dirty="0"/>
              <a:t>Normativos relacionados ao patrimônio</a:t>
            </a:r>
          </a:p>
        </p:txBody>
      </p:sp>
      <p:sp>
        <p:nvSpPr>
          <p:cNvPr id="5" name="Espaço Reservado para Conteúdo 4"/>
          <p:cNvSpPr>
            <a:spLocks noGrp="1"/>
          </p:cNvSpPr>
          <p:nvPr>
            <p:ph idx="1"/>
          </p:nvPr>
        </p:nvSpPr>
        <p:spPr>
          <a:xfrm>
            <a:off x="611560" y="2276872"/>
            <a:ext cx="7632848" cy="4104456"/>
          </a:xfrm>
        </p:spPr>
        <p:txBody>
          <a:bodyPr>
            <a:normAutofit fontScale="92500" lnSpcReduction="20000"/>
          </a:bodyPr>
          <a:lstStyle/>
          <a:p>
            <a:pPr algn="just"/>
            <a:r>
              <a:rPr lang="pt-BR" sz="1800" b="1" dirty="0">
                <a:solidFill>
                  <a:schemeClr val="accent1"/>
                </a:solidFill>
              </a:rPr>
              <a:t>Instrução Normativa 205 de 08 de abril de 1988 da Secretaria de Administração Pública da Presidência(Racionalização de custos e uso de materiais);</a:t>
            </a:r>
          </a:p>
          <a:p>
            <a:pPr algn="just"/>
            <a:endParaRPr lang="pt-BR" sz="1800" b="1" dirty="0">
              <a:solidFill>
                <a:schemeClr val="accent1"/>
              </a:solidFill>
            </a:endParaRPr>
          </a:p>
          <a:p>
            <a:pPr algn="just"/>
            <a:r>
              <a:rPr lang="pt-BR" sz="1800" b="1" dirty="0">
                <a:solidFill>
                  <a:schemeClr val="accent1"/>
                </a:solidFill>
              </a:rPr>
              <a:t>Lei 4320/64(Direito Financeiro e Orçamento Público);</a:t>
            </a:r>
          </a:p>
          <a:p>
            <a:pPr algn="just"/>
            <a:endParaRPr lang="pt-BR" sz="1800" b="1" dirty="0">
              <a:solidFill>
                <a:schemeClr val="accent1"/>
              </a:solidFill>
            </a:endParaRPr>
          </a:p>
          <a:p>
            <a:pPr algn="just"/>
            <a:r>
              <a:rPr lang="pt-BR" sz="1800" b="1" dirty="0">
                <a:solidFill>
                  <a:schemeClr val="accent1"/>
                </a:solidFill>
              </a:rPr>
              <a:t>Portaria nº 448 de 13.09.2002 da STN(Natureza da Despesa);</a:t>
            </a:r>
          </a:p>
          <a:p>
            <a:pPr algn="just"/>
            <a:endParaRPr lang="pt-BR" sz="1800" b="1" dirty="0">
              <a:solidFill>
                <a:schemeClr val="accent1"/>
              </a:solidFill>
            </a:endParaRPr>
          </a:p>
          <a:p>
            <a:pPr algn="just"/>
            <a:r>
              <a:rPr lang="pt-BR" sz="1800" b="1" dirty="0">
                <a:solidFill>
                  <a:schemeClr val="accent1"/>
                </a:solidFill>
              </a:rPr>
              <a:t>Decreto 99.658/1990(Desfazimento de material);</a:t>
            </a:r>
          </a:p>
          <a:p>
            <a:pPr algn="just"/>
            <a:endParaRPr lang="pt-BR" sz="1800" b="1" dirty="0">
              <a:solidFill>
                <a:schemeClr val="accent1"/>
              </a:solidFill>
            </a:endParaRPr>
          </a:p>
          <a:p>
            <a:pPr algn="just"/>
            <a:r>
              <a:rPr lang="pt-BR" sz="1800" b="1" dirty="0">
                <a:solidFill>
                  <a:schemeClr val="accent1"/>
                </a:solidFill>
              </a:rPr>
              <a:t>MCASP – Manual de Contabilidade Aplicada ao Setor Público;</a:t>
            </a:r>
          </a:p>
          <a:p>
            <a:pPr marL="68580" indent="0" algn="just">
              <a:buNone/>
            </a:pPr>
            <a:endParaRPr lang="pt-BR" sz="1800" b="1" dirty="0">
              <a:solidFill>
                <a:schemeClr val="accent1"/>
              </a:solidFill>
            </a:endParaRPr>
          </a:p>
          <a:p>
            <a:pPr algn="just"/>
            <a:r>
              <a:rPr lang="pt-BR" sz="1800" b="1" dirty="0">
                <a:solidFill>
                  <a:schemeClr val="accent1"/>
                </a:solidFill>
              </a:rPr>
              <a:t>CF/88, CC, Lei 8.666/93, Lei 10.753/2003(Lei do Livro);</a:t>
            </a:r>
          </a:p>
          <a:p>
            <a:pPr algn="just"/>
            <a:endParaRPr lang="pt-BR" sz="1800" b="1" dirty="0">
              <a:solidFill>
                <a:schemeClr val="accent1"/>
              </a:solidFill>
            </a:endParaRPr>
          </a:p>
          <a:p>
            <a:pPr algn="just"/>
            <a:r>
              <a:rPr lang="pt-BR" sz="1800" b="1" dirty="0">
                <a:solidFill>
                  <a:schemeClr val="accent1"/>
                </a:solidFill>
              </a:rPr>
              <a:t>Projeto de Lei 229/2009 em tramitação(substituiria a Lei 4320/64).</a:t>
            </a:r>
          </a:p>
          <a:p>
            <a:pPr algn="just"/>
            <a:endParaRPr lang="pt-BR" sz="1800" b="1" dirty="0">
              <a:solidFill>
                <a:schemeClr val="accent1"/>
              </a:solidFill>
            </a:endParaRPr>
          </a:p>
          <a:p>
            <a:pPr algn="just"/>
            <a:endParaRPr lang="pt-BR" sz="1800" b="1" dirty="0"/>
          </a:p>
          <a:p>
            <a:pPr algn="just"/>
            <a:endParaRPr lang="pt-BR" sz="1800" dirty="0"/>
          </a:p>
        </p:txBody>
      </p:sp>
    </p:spTree>
    <p:extLst>
      <p:ext uri="{BB962C8B-B14F-4D97-AF65-F5344CB8AC3E}">
        <p14:creationId xmlns:p14="http://schemas.microsoft.com/office/powerpoint/2010/main" val="28912589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9592" y="1628800"/>
            <a:ext cx="7024744" cy="1512168"/>
          </a:xfrm>
        </p:spPr>
        <p:txBody>
          <a:bodyPr>
            <a:normAutofit fontScale="90000"/>
          </a:bodyPr>
          <a:lstStyle/>
          <a:p>
            <a:pPr algn="ctr"/>
            <a:br>
              <a:rPr lang="pt-BR" dirty="0"/>
            </a:br>
            <a:r>
              <a:rPr lang="pt-BR" dirty="0"/>
              <a:t>Iniciativa 01</a:t>
            </a:r>
            <a:br>
              <a:rPr lang="pt-BR" dirty="0"/>
            </a:br>
            <a:r>
              <a:rPr lang="pt-BR" dirty="0"/>
              <a:t>Avaliação Inventário 2017</a:t>
            </a:r>
            <a:br>
              <a:rPr lang="pt-BR" dirty="0"/>
            </a:br>
            <a:endParaRPr lang="pt-BR" dirty="0"/>
          </a:p>
        </p:txBody>
      </p:sp>
      <p:sp>
        <p:nvSpPr>
          <p:cNvPr id="5" name="Espaço Reservado para Conteúdo 4"/>
          <p:cNvSpPr>
            <a:spLocks noGrp="1"/>
          </p:cNvSpPr>
          <p:nvPr>
            <p:ph idx="1"/>
          </p:nvPr>
        </p:nvSpPr>
        <p:spPr>
          <a:xfrm>
            <a:off x="1043608" y="2780928"/>
            <a:ext cx="7200800" cy="3384376"/>
          </a:xfrm>
        </p:spPr>
        <p:txBody>
          <a:bodyPr>
            <a:normAutofit fontScale="92500" lnSpcReduction="10000"/>
          </a:bodyPr>
          <a:lstStyle/>
          <a:p>
            <a:pPr algn="just"/>
            <a:r>
              <a:rPr lang="pt-BR" sz="1800" b="1" dirty="0">
                <a:solidFill>
                  <a:schemeClr val="accent1"/>
                </a:solidFill>
              </a:rPr>
              <a:t>Perspectiva: Processos Internos.</a:t>
            </a:r>
          </a:p>
          <a:p>
            <a:pPr algn="just"/>
            <a:endParaRPr lang="pt-BR" sz="1800" b="1" dirty="0">
              <a:solidFill>
                <a:schemeClr val="accent1"/>
              </a:solidFill>
            </a:endParaRPr>
          </a:p>
          <a:p>
            <a:pPr algn="just"/>
            <a:r>
              <a:rPr lang="pt-BR" sz="1800" b="1" dirty="0">
                <a:solidFill>
                  <a:schemeClr val="accent1"/>
                </a:solidFill>
              </a:rPr>
              <a:t>Descrição: </a:t>
            </a:r>
            <a:r>
              <a:rPr lang="pt-BR" sz="1800" dirty="0">
                <a:solidFill>
                  <a:schemeClr val="accent1"/>
                </a:solidFill>
              </a:rPr>
              <a:t>Elaboração e aplicação de questionário para avaliação do Inventário Patrimonial 2017.</a:t>
            </a:r>
          </a:p>
          <a:p>
            <a:pPr algn="just"/>
            <a:endParaRPr lang="pt-BR" sz="1800" dirty="0">
              <a:solidFill>
                <a:schemeClr val="accent1"/>
              </a:solidFill>
            </a:endParaRPr>
          </a:p>
          <a:p>
            <a:pPr algn="just"/>
            <a:r>
              <a:rPr lang="pt-BR" sz="1800" b="1" dirty="0">
                <a:solidFill>
                  <a:schemeClr val="accent1"/>
                </a:solidFill>
              </a:rPr>
              <a:t>Público Alvo: </a:t>
            </a:r>
            <a:r>
              <a:rPr lang="pt-BR" sz="1800" dirty="0">
                <a:solidFill>
                  <a:schemeClr val="accent1"/>
                </a:solidFill>
              </a:rPr>
              <a:t>Diretores de Administração, Comissões de Inventário, Coordenações de Patrimônio e setores inventariados.</a:t>
            </a:r>
          </a:p>
          <a:p>
            <a:pPr algn="just"/>
            <a:endParaRPr lang="pt-BR" sz="1800" dirty="0">
              <a:solidFill>
                <a:schemeClr val="accent1"/>
              </a:solidFill>
            </a:endParaRPr>
          </a:p>
          <a:p>
            <a:pPr algn="just"/>
            <a:r>
              <a:rPr lang="pt-BR" sz="1800" b="1" dirty="0">
                <a:solidFill>
                  <a:schemeClr val="accent1"/>
                </a:solidFill>
              </a:rPr>
              <a:t>Status: Em andamento.</a:t>
            </a:r>
          </a:p>
          <a:p>
            <a:pPr algn="just"/>
            <a:endParaRPr lang="pt-BR" sz="1800" b="1" dirty="0">
              <a:solidFill>
                <a:schemeClr val="accent1"/>
              </a:solidFill>
            </a:endParaRPr>
          </a:p>
          <a:p>
            <a:pPr algn="just"/>
            <a:r>
              <a:rPr lang="pt-BR" sz="1800" b="1" dirty="0">
                <a:solidFill>
                  <a:schemeClr val="accent1"/>
                </a:solidFill>
              </a:rPr>
              <a:t>Prazo: Abril de 2018</a:t>
            </a:r>
            <a:endParaRPr lang="pt-BR" sz="1800" dirty="0">
              <a:solidFill>
                <a:schemeClr val="accent1"/>
              </a:solidFill>
            </a:endParaRPr>
          </a:p>
          <a:p>
            <a:pPr marL="68580" lvl="0" indent="0" algn="just">
              <a:buNone/>
            </a:pPr>
            <a:endParaRPr lang="pt-BR" dirty="0"/>
          </a:p>
        </p:txBody>
      </p:sp>
    </p:spTree>
    <p:extLst>
      <p:ext uri="{BB962C8B-B14F-4D97-AF65-F5344CB8AC3E}">
        <p14:creationId xmlns:p14="http://schemas.microsoft.com/office/powerpoint/2010/main" val="29455837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5616" y="1700808"/>
            <a:ext cx="7024744" cy="1512168"/>
          </a:xfrm>
        </p:spPr>
        <p:txBody>
          <a:bodyPr>
            <a:normAutofit fontScale="90000"/>
          </a:bodyPr>
          <a:lstStyle/>
          <a:p>
            <a:pPr algn="ctr"/>
            <a:br>
              <a:rPr lang="pt-BR" dirty="0"/>
            </a:br>
            <a:r>
              <a:rPr lang="pt-BR" dirty="0"/>
              <a:t>Iniciativa 02</a:t>
            </a:r>
            <a:br>
              <a:rPr lang="pt-BR" dirty="0"/>
            </a:br>
            <a:r>
              <a:rPr lang="pt-BR" dirty="0"/>
              <a:t>Elaboração do Manual do Patrimônio</a:t>
            </a:r>
            <a:br>
              <a:rPr lang="pt-BR" dirty="0"/>
            </a:br>
            <a:endParaRPr lang="pt-BR" dirty="0"/>
          </a:p>
        </p:txBody>
      </p:sp>
      <p:sp>
        <p:nvSpPr>
          <p:cNvPr id="5" name="Espaço Reservado para Conteúdo 4"/>
          <p:cNvSpPr>
            <a:spLocks noGrp="1"/>
          </p:cNvSpPr>
          <p:nvPr>
            <p:ph idx="1"/>
          </p:nvPr>
        </p:nvSpPr>
        <p:spPr>
          <a:xfrm>
            <a:off x="971600" y="2996952"/>
            <a:ext cx="7200800" cy="3528392"/>
          </a:xfrm>
        </p:spPr>
        <p:txBody>
          <a:bodyPr>
            <a:normAutofit/>
          </a:bodyPr>
          <a:lstStyle/>
          <a:p>
            <a:r>
              <a:rPr lang="pt-BR" sz="1800" b="1" dirty="0">
                <a:solidFill>
                  <a:schemeClr val="accent1"/>
                </a:solidFill>
              </a:rPr>
              <a:t>Perspectiva: Fortalecimento Institucional.</a:t>
            </a:r>
          </a:p>
          <a:p>
            <a:endParaRPr lang="pt-BR" sz="1800" b="1" dirty="0">
              <a:solidFill>
                <a:schemeClr val="accent1"/>
              </a:solidFill>
            </a:endParaRPr>
          </a:p>
          <a:p>
            <a:r>
              <a:rPr lang="pt-BR" sz="1800" b="1" dirty="0">
                <a:solidFill>
                  <a:schemeClr val="accent1"/>
                </a:solidFill>
              </a:rPr>
              <a:t>Descrição: </a:t>
            </a:r>
            <a:r>
              <a:rPr lang="pt-BR" sz="1800" dirty="0">
                <a:solidFill>
                  <a:schemeClr val="accent1"/>
                </a:solidFill>
              </a:rPr>
              <a:t>Elaboração de Manual para a área de patrimônio estruturando toda a área de patrimônio.</a:t>
            </a:r>
          </a:p>
          <a:p>
            <a:endParaRPr lang="pt-BR" sz="1800" dirty="0">
              <a:solidFill>
                <a:schemeClr val="accent1"/>
              </a:solidFill>
            </a:endParaRPr>
          </a:p>
          <a:p>
            <a:pPr algn="just"/>
            <a:r>
              <a:rPr lang="pt-BR" sz="1800" b="1" dirty="0">
                <a:solidFill>
                  <a:schemeClr val="accent1"/>
                </a:solidFill>
              </a:rPr>
              <a:t>Status: </a:t>
            </a:r>
            <a:r>
              <a:rPr lang="pt-BR" sz="1800" dirty="0">
                <a:solidFill>
                  <a:schemeClr val="accent1"/>
                </a:solidFill>
              </a:rPr>
              <a:t>Em andamento.</a:t>
            </a:r>
          </a:p>
          <a:p>
            <a:pPr algn="just"/>
            <a:endParaRPr lang="pt-BR" sz="1800" dirty="0">
              <a:solidFill>
                <a:schemeClr val="accent1"/>
              </a:solidFill>
            </a:endParaRPr>
          </a:p>
          <a:p>
            <a:pPr algn="just"/>
            <a:r>
              <a:rPr lang="pt-BR" sz="1800" b="1" dirty="0">
                <a:solidFill>
                  <a:schemeClr val="accent1"/>
                </a:solidFill>
              </a:rPr>
              <a:t>Prazo: dezembro de 2018</a:t>
            </a:r>
            <a:r>
              <a:rPr lang="pt-BR" sz="1800" dirty="0">
                <a:solidFill>
                  <a:schemeClr val="accent1"/>
                </a:solidFill>
              </a:rPr>
              <a:t>.</a:t>
            </a:r>
          </a:p>
          <a:p>
            <a:pPr marL="68580" indent="0" algn="just">
              <a:buNone/>
            </a:pPr>
            <a:endParaRPr lang="pt-BR" sz="1800" dirty="0">
              <a:solidFill>
                <a:schemeClr val="accent1"/>
              </a:solidFill>
            </a:endParaRPr>
          </a:p>
          <a:p>
            <a:pPr marL="68580" lvl="0" indent="0" algn="just">
              <a:buNone/>
            </a:pPr>
            <a:endParaRPr lang="pt-BR" sz="1800" dirty="0"/>
          </a:p>
        </p:txBody>
      </p:sp>
    </p:spTree>
    <p:extLst>
      <p:ext uri="{BB962C8B-B14F-4D97-AF65-F5344CB8AC3E}">
        <p14:creationId xmlns:p14="http://schemas.microsoft.com/office/powerpoint/2010/main" val="285697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2132856"/>
            <a:ext cx="7024744" cy="1368152"/>
          </a:xfrm>
        </p:spPr>
        <p:txBody>
          <a:bodyPr>
            <a:normAutofit fontScale="90000"/>
          </a:bodyPr>
          <a:lstStyle/>
          <a:p>
            <a:pPr algn="ctr"/>
            <a:r>
              <a:rPr lang="pt-BR" dirty="0"/>
              <a:t>Iniciativa 03</a:t>
            </a:r>
            <a:br>
              <a:rPr lang="pt-BR" dirty="0"/>
            </a:br>
            <a:r>
              <a:rPr lang="pt-BR" dirty="0"/>
              <a:t>Revisão do Manual do Inventário</a:t>
            </a:r>
            <a:br>
              <a:rPr lang="pt-BR" dirty="0"/>
            </a:br>
            <a:endParaRPr lang="pt-BR" dirty="0"/>
          </a:p>
        </p:txBody>
      </p:sp>
      <p:sp>
        <p:nvSpPr>
          <p:cNvPr id="5" name="Espaço Reservado para Conteúdo 4"/>
          <p:cNvSpPr>
            <a:spLocks noGrp="1"/>
          </p:cNvSpPr>
          <p:nvPr>
            <p:ph idx="1"/>
          </p:nvPr>
        </p:nvSpPr>
        <p:spPr>
          <a:xfrm>
            <a:off x="1115616" y="3068960"/>
            <a:ext cx="7200800" cy="3312368"/>
          </a:xfrm>
        </p:spPr>
        <p:txBody>
          <a:bodyPr>
            <a:normAutofit/>
          </a:bodyPr>
          <a:lstStyle/>
          <a:p>
            <a:pPr algn="just"/>
            <a:r>
              <a:rPr lang="pt-BR" sz="1800" b="1" dirty="0">
                <a:solidFill>
                  <a:schemeClr val="accent1"/>
                </a:solidFill>
              </a:rPr>
              <a:t>Perspectiva: Processos Internos.</a:t>
            </a:r>
          </a:p>
          <a:p>
            <a:pPr algn="just"/>
            <a:endParaRPr lang="pt-BR" sz="1800" b="1" dirty="0">
              <a:solidFill>
                <a:schemeClr val="accent1"/>
              </a:solidFill>
            </a:endParaRPr>
          </a:p>
          <a:p>
            <a:pPr algn="just"/>
            <a:r>
              <a:rPr lang="pt-BR" sz="1800" b="1" dirty="0">
                <a:solidFill>
                  <a:schemeClr val="accent1"/>
                </a:solidFill>
              </a:rPr>
              <a:t>Objetivo: </a:t>
            </a:r>
            <a:r>
              <a:rPr lang="pt-BR" sz="1800" dirty="0">
                <a:solidFill>
                  <a:schemeClr val="accent1"/>
                </a:solidFill>
              </a:rPr>
              <a:t>Revisão do Manual de Inventário – Portaria 1816/GR de 21 de Agosto de 2017 visando maior eficiência do processo.</a:t>
            </a:r>
          </a:p>
          <a:p>
            <a:pPr algn="just"/>
            <a:endParaRPr lang="pt-BR" sz="1800" dirty="0">
              <a:solidFill>
                <a:schemeClr val="accent1"/>
              </a:solidFill>
            </a:endParaRPr>
          </a:p>
          <a:p>
            <a:pPr algn="just"/>
            <a:r>
              <a:rPr lang="pt-BR" sz="1800" b="1" dirty="0">
                <a:solidFill>
                  <a:schemeClr val="accent1"/>
                </a:solidFill>
              </a:rPr>
              <a:t>Status: </a:t>
            </a:r>
            <a:r>
              <a:rPr lang="pt-BR" sz="1800" dirty="0">
                <a:solidFill>
                  <a:schemeClr val="accent1"/>
                </a:solidFill>
              </a:rPr>
              <a:t>Em andamento.</a:t>
            </a:r>
          </a:p>
          <a:p>
            <a:pPr algn="just"/>
            <a:endParaRPr lang="pt-BR" sz="1800" dirty="0">
              <a:solidFill>
                <a:schemeClr val="accent1"/>
              </a:solidFill>
            </a:endParaRPr>
          </a:p>
          <a:p>
            <a:pPr algn="just"/>
            <a:r>
              <a:rPr lang="pt-BR" sz="1800" b="1" dirty="0">
                <a:solidFill>
                  <a:schemeClr val="accent1"/>
                </a:solidFill>
              </a:rPr>
              <a:t>Prazo: abril de 2018</a:t>
            </a:r>
            <a:r>
              <a:rPr lang="pt-BR" sz="1800" dirty="0">
                <a:solidFill>
                  <a:schemeClr val="accent1"/>
                </a:solidFill>
              </a:rPr>
              <a:t>.</a:t>
            </a:r>
          </a:p>
          <a:p>
            <a:pPr marL="68580" lvl="0" indent="0" algn="just">
              <a:buNone/>
            </a:pPr>
            <a:endParaRPr lang="pt-BR" sz="1800" dirty="0"/>
          </a:p>
        </p:txBody>
      </p:sp>
    </p:spTree>
    <p:extLst>
      <p:ext uri="{BB962C8B-B14F-4D97-AF65-F5344CB8AC3E}">
        <p14:creationId xmlns:p14="http://schemas.microsoft.com/office/powerpoint/2010/main" val="6501354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5616" y="1844824"/>
            <a:ext cx="7024744" cy="1368152"/>
          </a:xfrm>
        </p:spPr>
        <p:txBody>
          <a:bodyPr>
            <a:normAutofit fontScale="90000"/>
          </a:bodyPr>
          <a:lstStyle/>
          <a:p>
            <a:pPr algn="ctr"/>
            <a:r>
              <a:rPr lang="pt-BR" dirty="0"/>
              <a:t>Iniciativa 04</a:t>
            </a:r>
            <a:br>
              <a:rPr lang="pt-BR" dirty="0"/>
            </a:br>
            <a:r>
              <a:rPr lang="pt-BR" dirty="0"/>
              <a:t>Atualização da Portaria 137/2016</a:t>
            </a:r>
            <a:br>
              <a:rPr lang="pt-BR" dirty="0"/>
            </a:br>
            <a:endParaRPr lang="pt-BR" dirty="0"/>
          </a:p>
        </p:txBody>
      </p:sp>
      <p:sp>
        <p:nvSpPr>
          <p:cNvPr id="5" name="Espaço Reservado para Conteúdo 4"/>
          <p:cNvSpPr>
            <a:spLocks noGrp="1"/>
          </p:cNvSpPr>
          <p:nvPr>
            <p:ph idx="1"/>
          </p:nvPr>
        </p:nvSpPr>
        <p:spPr>
          <a:xfrm>
            <a:off x="1043608" y="2996952"/>
            <a:ext cx="7200800" cy="3240360"/>
          </a:xfrm>
        </p:spPr>
        <p:txBody>
          <a:bodyPr>
            <a:normAutofit/>
          </a:bodyPr>
          <a:lstStyle/>
          <a:p>
            <a:pPr algn="just"/>
            <a:r>
              <a:rPr lang="pt-BR" sz="1800" b="1" dirty="0">
                <a:solidFill>
                  <a:schemeClr val="accent1"/>
                </a:solidFill>
              </a:rPr>
              <a:t>Perspectiva: Processos Internos.</a:t>
            </a:r>
          </a:p>
          <a:p>
            <a:pPr algn="just"/>
            <a:endParaRPr lang="pt-BR" sz="1800" b="1" dirty="0">
              <a:solidFill>
                <a:schemeClr val="accent1"/>
              </a:solidFill>
            </a:endParaRPr>
          </a:p>
          <a:p>
            <a:pPr algn="just"/>
            <a:r>
              <a:rPr lang="pt-BR" sz="1800" b="1" dirty="0">
                <a:solidFill>
                  <a:schemeClr val="accent1"/>
                </a:solidFill>
              </a:rPr>
              <a:t>Objetivo: </a:t>
            </a:r>
            <a:r>
              <a:rPr lang="pt-BR" sz="1800" dirty="0">
                <a:solidFill>
                  <a:schemeClr val="accent1"/>
                </a:solidFill>
              </a:rPr>
              <a:t>Necessidade de aprimoramento contínuo e padronização dos procedimentos e fluxos patrimoniais.</a:t>
            </a:r>
          </a:p>
          <a:p>
            <a:pPr algn="just"/>
            <a:endParaRPr lang="pt-BR" sz="1800" dirty="0">
              <a:solidFill>
                <a:schemeClr val="accent1"/>
              </a:solidFill>
            </a:endParaRPr>
          </a:p>
          <a:p>
            <a:pPr algn="just"/>
            <a:r>
              <a:rPr lang="pt-BR" sz="1800" b="1" dirty="0">
                <a:solidFill>
                  <a:schemeClr val="accent1"/>
                </a:solidFill>
              </a:rPr>
              <a:t>Status: </a:t>
            </a:r>
            <a:r>
              <a:rPr lang="pt-BR" sz="1800" dirty="0">
                <a:solidFill>
                  <a:schemeClr val="accent1"/>
                </a:solidFill>
              </a:rPr>
              <a:t>Em andamento.</a:t>
            </a:r>
          </a:p>
          <a:p>
            <a:pPr algn="just"/>
            <a:endParaRPr lang="pt-BR" sz="1800" dirty="0">
              <a:solidFill>
                <a:schemeClr val="accent1"/>
              </a:solidFill>
            </a:endParaRPr>
          </a:p>
          <a:p>
            <a:pPr algn="just"/>
            <a:r>
              <a:rPr lang="pt-BR" sz="1800" b="1" dirty="0">
                <a:solidFill>
                  <a:schemeClr val="accent1"/>
                </a:solidFill>
              </a:rPr>
              <a:t>Prazo: dezembro de 2018.</a:t>
            </a:r>
            <a:endParaRPr lang="pt-BR" sz="1800" b="1" dirty="0">
              <a:solidFill>
                <a:schemeClr val="accent1"/>
              </a:solidFill>
              <a:latin typeface="+mj-lt"/>
              <a:ea typeface="+mj-ea"/>
              <a:cs typeface="+mj-cs"/>
            </a:endParaRPr>
          </a:p>
        </p:txBody>
      </p:sp>
    </p:spTree>
    <p:extLst>
      <p:ext uri="{BB962C8B-B14F-4D97-AF65-F5344CB8AC3E}">
        <p14:creationId xmlns:p14="http://schemas.microsoft.com/office/powerpoint/2010/main" val="27050762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1412776"/>
            <a:ext cx="7024744" cy="1368152"/>
          </a:xfrm>
        </p:spPr>
        <p:txBody>
          <a:bodyPr>
            <a:normAutofit fontScale="90000"/>
          </a:bodyPr>
          <a:lstStyle/>
          <a:p>
            <a:pPr algn="ctr"/>
            <a:r>
              <a:rPr lang="pt-BR" dirty="0"/>
              <a:t>Iniciativa 05</a:t>
            </a:r>
            <a:br>
              <a:rPr lang="pt-BR" dirty="0"/>
            </a:br>
            <a:r>
              <a:rPr lang="pt-BR" dirty="0"/>
              <a:t>Realização de Desfazimento de Bens da Reitoria</a:t>
            </a:r>
          </a:p>
        </p:txBody>
      </p:sp>
      <p:sp>
        <p:nvSpPr>
          <p:cNvPr id="5" name="Espaço Reservado para Conteúdo 4"/>
          <p:cNvSpPr>
            <a:spLocks noGrp="1"/>
          </p:cNvSpPr>
          <p:nvPr>
            <p:ph idx="1"/>
          </p:nvPr>
        </p:nvSpPr>
        <p:spPr>
          <a:xfrm>
            <a:off x="1043608" y="3140968"/>
            <a:ext cx="7200800" cy="3384376"/>
          </a:xfrm>
        </p:spPr>
        <p:txBody>
          <a:bodyPr>
            <a:normAutofit lnSpcReduction="10000"/>
          </a:bodyPr>
          <a:lstStyle/>
          <a:p>
            <a:pPr algn="just"/>
            <a:r>
              <a:rPr lang="pt-BR" sz="1900" b="1" dirty="0">
                <a:solidFill>
                  <a:schemeClr val="accent1"/>
                </a:solidFill>
              </a:rPr>
              <a:t>Perspectiva: Fortalecimento Institucional.</a:t>
            </a:r>
          </a:p>
          <a:p>
            <a:pPr algn="just"/>
            <a:endParaRPr lang="pt-BR" sz="1900" b="1" dirty="0">
              <a:solidFill>
                <a:schemeClr val="accent1"/>
              </a:solidFill>
            </a:endParaRPr>
          </a:p>
          <a:p>
            <a:pPr algn="just"/>
            <a:r>
              <a:rPr lang="pt-BR" sz="1900" b="1" dirty="0">
                <a:solidFill>
                  <a:schemeClr val="accent1"/>
                </a:solidFill>
              </a:rPr>
              <a:t>Objetivo: </a:t>
            </a:r>
            <a:r>
              <a:rPr lang="pt-BR" sz="2000" dirty="0">
                <a:solidFill>
                  <a:schemeClr val="accent1"/>
                </a:solidFill>
              </a:rPr>
              <a:t>Necessidade de avançar na implantação dos procedimentos patrimoniais exigidos pela legislação promovendo o primeiro desfazimento de bens da Reitoria.</a:t>
            </a:r>
          </a:p>
          <a:p>
            <a:pPr algn="just"/>
            <a:endParaRPr lang="pt-BR" sz="1900" dirty="0">
              <a:solidFill>
                <a:schemeClr val="accent1"/>
              </a:solidFill>
            </a:endParaRPr>
          </a:p>
          <a:p>
            <a:pPr algn="just"/>
            <a:r>
              <a:rPr lang="pt-BR" sz="1900" b="1" dirty="0">
                <a:solidFill>
                  <a:schemeClr val="accent1"/>
                </a:solidFill>
              </a:rPr>
              <a:t>Status: </a:t>
            </a:r>
            <a:r>
              <a:rPr lang="pt-BR" sz="1900" dirty="0">
                <a:solidFill>
                  <a:schemeClr val="accent1"/>
                </a:solidFill>
              </a:rPr>
              <a:t>Planejado.</a:t>
            </a:r>
          </a:p>
          <a:p>
            <a:pPr algn="just"/>
            <a:endParaRPr lang="pt-BR" sz="1900" dirty="0">
              <a:solidFill>
                <a:schemeClr val="accent1"/>
              </a:solidFill>
            </a:endParaRPr>
          </a:p>
          <a:p>
            <a:pPr algn="just"/>
            <a:r>
              <a:rPr lang="pt-BR" sz="1900" b="1" dirty="0">
                <a:solidFill>
                  <a:schemeClr val="accent1"/>
                </a:solidFill>
              </a:rPr>
              <a:t>Prazo: </a:t>
            </a:r>
            <a:r>
              <a:rPr lang="pt-BR" sz="1900" dirty="0">
                <a:solidFill>
                  <a:schemeClr val="accent1"/>
                </a:solidFill>
              </a:rPr>
              <a:t>2º semestre.</a:t>
            </a:r>
          </a:p>
          <a:p>
            <a:pPr algn="just"/>
            <a:endParaRPr lang="pt-BR" dirty="0">
              <a:solidFill>
                <a:schemeClr val="accent1"/>
              </a:solidFill>
            </a:endParaRPr>
          </a:p>
        </p:txBody>
      </p:sp>
    </p:spTree>
    <p:extLst>
      <p:ext uri="{BB962C8B-B14F-4D97-AF65-F5344CB8AC3E}">
        <p14:creationId xmlns:p14="http://schemas.microsoft.com/office/powerpoint/2010/main" val="23188269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980728"/>
            <a:ext cx="7024744" cy="1440160"/>
          </a:xfrm>
        </p:spPr>
        <p:txBody>
          <a:bodyPr>
            <a:noAutofit/>
          </a:bodyPr>
          <a:lstStyle/>
          <a:p>
            <a:pPr algn="ctr"/>
            <a:r>
              <a:rPr lang="pt-BR" sz="3200" dirty="0"/>
              <a:t>Iniciativa 06</a:t>
            </a:r>
            <a:br>
              <a:rPr lang="pt-BR" sz="3200" dirty="0"/>
            </a:br>
            <a:r>
              <a:rPr lang="pt-BR" sz="3200" dirty="0"/>
              <a:t>Bens em Disponibilidade</a:t>
            </a:r>
          </a:p>
        </p:txBody>
      </p:sp>
      <p:sp>
        <p:nvSpPr>
          <p:cNvPr id="5" name="Espaço Reservado para Conteúdo 4"/>
          <p:cNvSpPr>
            <a:spLocks noGrp="1"/>
          </p:cNvSpPr>
          <p:nvPr>
            <p:ph idx="1"/>
          </p:nvPr>
        </p:nvSpPr>
        <p:spPr>
          <a:xfrm>
            <a:off x="1043608" y="2852936"/>
            <a:ext cx="7200800" cy="3384376"/>
          </a:xfrm>
        </p:spPr>
        <p:txBody>
          <a:bodyPr>
            <a:normAutofit/>
          </a:bodyPr>
          <a:lstStyle/>
          <a:p>
            <a:r>
              <a:rPr lang="pt-BR" sz="1800" b="1" dirty="0">
                <a:solidFill>
                  <a:schemeClr val="accent1"/>
                </a:solidFill>
              </a:rPr>
              <a:t>Perspectiva: Fortalecimento Institucional.</a:t>
            </a:r>
          </a:p>
          <a:p>
            <a:endParaRPr lang="pt-BR" sz="1800" b="1" dirty="0">
              <a:solidFill>
                <a:schemeClr val="accent1"/>
              </a:solidFill>
            </a:endParaRPr>
          </a:p>
          <a:p>
            <a:r>
              <a:rPr lang="pt-BR" sz="1800" b="1" dirty="0">
                <a:solidFill>
                  <a:schemeClr val="accent1"/>
                </a:solidFill>
              </a:rPr>
              <a:t>Objetivo: </a:t>
            </a:r>
            <a:r>
              <a:rPr lang="pt-BR" sz="1800" dirty="0">
                <a:solidFill>
                  <a:schemeClr val="accent1"/>
                </a:solidFill>
              </a:rPr>
              <a:t>Dar continuidade dos trabalhos desenvolvidos através da Campanha Desapega 2016, para viabilizar a oferta de bens ociosos a outros setores/Campi, através da página da PROAD.</a:t>
            </a:r>
          </a:p>
          <a:p>
            <a:endParaRPr lang="pt-BR" sz="1800" dirty="0">
              <a:solidFill>
                <a:schemeClr val="accent1"/>
              </a:solidFill>
            </a:endParaRPr>
          </a:p>
          <a:p>
            <a:pPr algn="just"/>
            <a:r>
              <a:rPr lang="pt-BR" sz="1800" b="1" dirty="0">
                <a:solidFill>
                  <a:schemeClr val="accent1"/>
                </a:solidFill>
              </a:rPr>
              <a:t>Status: Em andamento(DTI).</a:t>
            </a:r>
          </a:p>
          <a:p>
            <a:pPr algn="just"/>
            <a:endParaRPr lang="pt-BR" sz="1800" b="1" dirty="0">
              <a:solidFill>
                <a:schemeClr val="accent1"/>
              </a:solidFill>
            </a:endParaRPr>
          </a:p>
          <a:p>
            <a:pPr algn="just"/>
            <a:r>
              <a:rPr lang="pt-BR" sz="1800" b="1" dirty="0">
                <a:solidFill>
                  <a:schemeClr val="accent1"/>
                </a:solidFill>
              </a:rPr>
              <a:t>Prazo: 1º semestre.</a:t>
            </a:r>
            <a:endParaRPr lang="pt-BR" sz="1800" dirty="0">
              <a:solidFill>
                <a:schemeClr val="accent1"/>
              </a:solidFill>
            </a:endParaRPr>
          </a:p>
          <a:p>
            <a:pPr marL="68580" indent="0" algn="just">
              <a:buNone/>
            </a:pPr>
            <a:endParaRPr lang="pt-BR" sz="2000" dirty="0"/>
          </a:p>
        </p:txBody>
      </p:sp>
    </p:spTree>
    <p:extLst>
      <p:ext uri="{BB962C8B-B14F-4D97-AF65-F5344CB8AC3E}">
        <p14:creationId xmlns:p14="http://schemas.microsoft.com/office/powerpoint/2010/main" val="31074823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9592" y="1556792"/>
            <a:ext cx="7560840" cy="1584176"/>
          </a:xfrm>
        </p:spPr>
        <p:txBody>
          <a:bodyPr>
            <a:noAutofit/>
          </a:bodyPr>
          <a:lstStyle/>
          <a:p>
            <a:pPr algn="ctr"/>
            <a:r>
              <a:rPr lang="pt-BR" sz="3200" dirty="0"/>
              <a:t>Iniciativa 07</a:t>
            </a:r>
            <a:br>
              <a:rPr lang="pt-BR" sz="3200" dirty="0"/>
            </a:br>
            <a:r>
              <a:rPr lang="pt-BR" sz="3200" dirty="0"/>
              <a:t>Calendário de Visitas aos Campi vinculados à Reitoria</a:t>
            </a:r>
            <a:br>
              <a:rPr lang="pt-BR" sz="3200" dirty="0"/>
            </a:br>
            <a:endParaRPr lang="pt-BR" sz="3200" dirty="0"/>
          </a:p>
        </p:txBody>
      </p:sp>
      <p:sp>
        <p:nvSpPr>
          <p:cNvPr id="5" name="Espaço Reservado para Conteúdo 4"/>
          <p:cNvSpPr>
            <a:spLocks noGrp="1"/>
          </p:cNvSpPr>
          <p:nvPr>
            <p:ph idx="1"/>
          </p:nvPr>
        </p:nvSpPr>
        <p:spPr>
          <a:xfrm>
            <a:off x="683568" y="2924944"/>
            <a:ext cx="7632848" cy="4176464"/>
          </a:xfrm>
        </p:spPr>
        <p:txBody>
          <a:bodyPr>
            <a:normAutofit/>
          </a:bodyPr>
          <a:lstStyle/>
          <a:p>
            <a:pPr algn="just"/>
            <a:r>
              <a:rPr lang="pt-BR" sz="1800" b="1" dirty="0">
                <a:solidFill>
                  <a:schemeClr val="accent1"/>
                </a:solidFill>
              </a:rPr>
              <a:t>Perspectiva: </a:t>
            </a:r>
            <a:r>
              <a:rPr lang="pt-BR" sz="1800" dirty="0">
                <a:solidFill>
                  <a:schemeClr val="accent1"/>
                </a:solidFill>
              </a:rPr>
              <a:t>Fortalecimento Institucional.</a:t>
            </a:r>
          </a:p>
          <a:p>
            <a:pPr algn="just"/>
            <a:endParaRPr lang="pt-BR" sz="1800" dirty="0">
              <a:solidFill>
                <a:schemeClr val="accent1"/>
              </a:solidFill>
            </a:endParaRPr>
          </a:p>
          <a:p>
            <a:r>
              <a:rPr lang="pt-BR" sz="1800" b="1" dirty="0">
                <a:solidFill>
                  <a:schemeClr val="accent1"/>
                </a:solidFill>
              </a:rPr>
              <a:t>Objetivo: </a:t>
            </a:r>
            <a:r>
              <a:rPr lang="pt-BR" sz="1800" dirty="0">
                <a:solidFill>
                  <a:schemeClr val="accent1"/>
                </a:solidFill>
              </a:rPr>
              <a:t>Auxiliar a estruturação das áreas patrimoniais nas unidades.</a:t>
            </a:r>
          </a:p>
          <a:p>
            <a:endParaRPr lang="pt-BR" sz="1800" dirty="0">
              <a:solidFill>
                <a:schemeClr val="accent1"/>
              </a:solidFill>
            </a:endParaRPr>
          </a:p>
          <a:p>
            <a:pPr algn="just"/>
            <a:r>
              <a:rPr lang="pt-BR" sz="1800" b="1" dirty="0">
                <a:solidFill>
                  <a:schemeClr val="accent1"/>
                </a:solidFill>
              </a:rPr>
              <a:t>Status: </a:t>
            </a:r>
            <a:r>
              <a:rPr lang="pt-BR" sz="1800" dirty="0">
                <a:solidFill>
                  <a:schemeClr val="accent1"/>
                </a:solidFill>
              </a:rPr>
              <a:t>Ajustado.</a:t>
            </a:r>
          </a:p>
          <a:p>
            <a:pPr algn="just"/>
            <a:endParaRPr lang="pt-BR" sz="1800" b="1" dirty="0">
              <a:solidFill>
                <a:schemeClr val="accent1"/>
              </a:solidFill>
            </a:endParaRPr>
          </a:p>
          <a:p>
            <a:pPr algn="just"/>
            <a:r>
              <a:rPr lang="pt-BR" sz="1800" b="1" dirty="0">
                <a:solidFill>
                  <a:schemeClr val="accent1"/>
                </a:solidFill>
              </a:rPr>
              <a:t>Prazo: </a:t>
            </a:r>
            <a:r>
              <a:rPr lang="pt-BR" sz="1800" dirty="0">
                <a:solidFill>
                  <a:schemeClr val="accent1"/>
                </a:solidFill>
              </a:rPr>
              <a:t>1º semestre</a:t>
            </a:r>
            <a:r>
              <a:rPr lang="pt-BR" sz="1800" b="1" dirty="0">
                <a:solidFill>
                  <a:schemeClr val="accent1"/>
                </a:solidFill>
              </a:rPr>
              <a:t>.</a:t>
            </a:r>
            <a:endParaRPr lang="pt-BR" sz="1800" dirty="0">
              <a:solidFill>
                <a:schemeClr val="accent1"/>
              </a:solidFill>
            </a:endParaRPr>
          </a:p>
          <a:p>
            <a:pPr marL="68580" lvl="0" indent="0" algn="just">
              <a:buNone/>
            </a:pPr>
            <a:endParaRPr lang="pt-BR" dirty="0"/>
          </a:p>
        </p:txBody>
      </p:sp>
    </p:spTree>
    <p:extLst>
      <p:ext uri="{BB962C8B-B14F-4D97-AF65-F5344CB8AC3E}">
        <p14:creationId xmlns:p14="http://schemas.microsoft.com/office/powerpoint/2010/main" val="29272669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7584" y="1196752"/>
            <a:ext cx="7560840" cy="2160240"/>
          </a:xfrm>
        </p:spPr>
        <p:txBody>
          <a:bodyPr>
            <a:noAutofit/>
          </a:bodyPr>
          <a:lstStyle/>
          <a:p>
            <a:pPr algn="ctr"/>
            <a:r>
              <a:rPr lang="pt-BR" sz="3200" dirty="0"/>
              <a:t>Iniciativa 08</a:t>
            </a:r>
            <a:br>
              <a:rPr lang="pt-BR" sz="3200" dirty="0"/>
            </a:br>
            <a:r>
              <a:rPr lang="pt-BR" sz="3200" dirty="0"/>
              <a:t>Plano de Capacitação na Área Patrimonial</a:t>
            </a:r>
            <a:br>
              <a:rPr lang="pt-BR" sz="3200" dirty="0"/>
            </a:br>
            <a:endParaRPr lang="pt-BR" sz="3200" dirty="0"/>
          </a:p>
        </p:txBody>
      </p:sp>
      <p:sp>
        <p:nvSpPr>
          <p:cNvPr id="5" name="Espaço Reservado para Conteúdo 4"/>
          <p:cNvSpPr>
            <a:spLocks noGrp="1"/>
          </p:cNvSpPr>
          <p:nvPr>
            <p:ph idx="1"/>
          </p:nvPr>
        </p:nvSpPr>
        <p:spPr>
          <a:xfrm>
            <a:off x="611560" y="2852936"/>
            <a:ext cx="7704856" cy="3024336"/>
          </a:xfrm>
        </p:spPr>
        <p:txBody>
          <a:bodyPr>
            <a:normAutofit fontScale="92500" lnSpcReduction="10000"/>
          </a:bodyPr>
          <a:lstStyle/>
          <a:p>
            <a:pPr marL="68580" indent="0" algn="just">
              <a:buNone/>
            </a:pPr>
            <a:endParaRPr lang="pt-BR" sz="3600" b="1" dirty="0"/>
          </a:p>
          <a:p>
            <a:pPr algn="just"/>
            <a:r>
              <a:rPr lang="pt-BR" sz="1800" b="1" dirty="0">
                <a:solidFill>
                  <a:schemeClr val="accent1"/>
                </a:solidFill>
              </a:rPr>
              <a:t>Perspectiva: Pessoas, Crescimento e Inovação.</a:t>
            </a:r>
          </a:p>
          <a:p>
            <a:pPr algn="just"/>
            <a:endParaRPr lang="pt-BR" sz="1800" dirty="0">
              <a:solidFill>
                <a:schemeClr val="accent1"/>
              </a:solidFill>
            </a:endParaRPr>
          </a:p>
          <a:p>
            <a:pPr algn="just"/>
            <a:r>
              <a:rPr lang="pt-BR" sz="1800" b="1" dirty="0">
                <a:solidFill>
                  <a:schemeClr val="accent1"/>
                </a:solidFill>
              </a:rPr>
              <a:t>Objetivo: </a:t>
            </a:r>
            <a:r>
              <a:rPr lang="pt-BR" sz="1800" dirty="0">
                <a:solidFill>
                  <a:schemeClr val="accent1"/>
                </a:solidFill>
              </a:rPr>
              <a:t>Elaborar proposta de plano de capacitação na área patrimônio propiciando um melhor gerenciamento dos bens e possibilitando a implantação dos procedimentos patrimoniais;.</a:t>
            </a:r>
          </a:p>
          <a:p>
            <a:pPr algn="just"/>
            <a:endParaRPr lang="pt-BR" sz="1800" dirty="0">
              <a:solidFill>
                <a:schemeClr val="accent1"/>
              </a:solidFill>
            </a:endParaRPr>
          </a:p>
          <a:p>
            <a:pPr algn="just"/>
            <a:r>
              <a:rPr lang="pt-BR" sz="1800" b="1" dirty="0">
                <a:solidFill>
                  <a:schemeClr val="accent1"/>
                </a:solidFill>
              </a:rPr>
              <a:t>Status: </a:t>
            </a:r>
            <a:r>
              <a:rPr lang="pt-BR" sz="1800" dirty="0">
                <a:solidFill>
                  <a:schemeClr val="accent1"/>
                </a:solidFill>
              </a:rPr>
              <a:t>Em andamento.</a:t>
            </a:r>
          </a:p>
          <a:p>
            <a:pPr algn="just"/>
            <a:endParaRPr lang="pt-BR" sz="1800" dirty="0">
              <a:solidFill>
                <a:schemeClr val="accent1"/>
              </a:solidFill>
            </a:endParaRPr>
          </a:p>
          <a:p>
            <a:pPr algn="just"/>
            <a:r>
              <a:rPr lang="pt-BR" sz="1800" b="1" dirty="0">
                <a:solidFill>
                  <a:schemeClr val="accent1"/>
                </a:solidFill>
              </a:rPr>
              <a:t>Prazo: 1º semestre.</a:t>
            </a:r>
            <a:endParaRPr lang="pt-BR" sz="1800" dirty="0">
              <a:solidFill>
                <a:schemeClr val="accent1"/>
              </a:solidFill>
            </a:endParaRPr>
          </a:p>
          <a:p>
            <a:pPr marL="68580" indent="0" algn="just">
              <a:buNone/>
            </a:pPr>
            <a:endParaRPr lang="pt-BR" sz="3200" b="1" dirty="0"/>
          </a:p>
        </p:txBody>
      </p:sp>
    </p:spTree>
    <p:extLst>
      <p:ext uri="{BB962C8B-B14F-4D97-AF65-F5344CB8AC3E}">
        <p14:creationId xmlns:p14="http://schemas.microsoft.com/office/powerpoint/2010/main" val="16005070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1600" y="1844824"/>
            <a:ext cx="7560840" cy="1656184"/>
          </a:xfrm>
        </p:spPr>
        <p:txBody>
          <a:bodyPr>
            <a:noAutofit/>
          </a:bodyPr>
          <a:lstStyle/>
          <a:p>
            <a:pPr algn="ctr"/>
            <a:r>
              <a:rPr lang="pt-BR" sz="3200" dirty="0"/>
              <a:t>Iniciativa 09</a:t>
            </a:r>
            <a:br>
              <a:rPr lang="pt-BR" sz="3200" dirty="0"/>
            </a:br>
            <a:r>
              <a:rPr lang="pt-BR" sz="3200" dirty="0"/>
              <a:t>Preparação das Comissões de Inventário</a:t>
            </a:r>
            <a:br>
              <a:rPr lang="pt-BR" sz="3200" dirty="0"/>
            </a:br>
            <a:endParaRPr lang="pt-BR" sz="3200" dirty="0"/>
          </a:p>
        </p:txBody>
      </p:sp>
      <p:sp>
        <p:nvSpPr>
          <p:cNvPr id="5" name="Espaço Reservado para Conteúdo 4"/>
          <p:cNvSpPr>
            <a:spLocks noGrp="1"/>
          </p:cNvSpPr>
          <p:nvPr>
            <p:ph idx="1"/>
          </p:nvPr>
        </p:nvSpPr>
        <p:spPr>
          <a:xfrm>
            <a:off x="755576" y="3140968"/>
            <a:ext cx="7848872" cy="3528392"/>
          </a:xfrm>
        </p:spPr>
        <p:txBody>
          <a:bodyPr>
            <a:normAutofit/>
          </a:bodyPr>
          <a:lstStyle/>
          <a:p>
            <a:pPr algn="just"/>
            <a:r>
              <a:rPr lang="pt-BR" sz="1800" b="1" dirty="0">
                <a:solidFill>
                  <a:schemeClr val="accent1"/>
                </a:solidFill>
              </a:rPr>
              <a:t>Perspectiva: </a:t>
            </a:r>
            <a:r>
              <a:rPr lang="pt-BR" sz="1800" dirty="0">
                <a:solidFill>
                  <a:schemeClr val="accent1"/>
                </a:solidFill>
              </a:rPr>
              <a:t>Processos Internos.</a:t>
            </a:r>
          </a:p>
          <a:p>
            <a:pPr algn="just"/>
            <a:endParaRPr lang="pt-BR" sz="1800" dirty="0">
              <a:solidFill>
                <a:schemeClr val="accent1"/>
              </a:solidFill>
            </a:endParaRPr>
          </a:p>
          <a:p>
            <a:pPr algn="just"/>
            <a:r>
              <a:rPr lang="pt-BR" sz="1800" b="1" dirty="0">
                <a:solidFill>
                  <a:schemeClr val="accent1"/>
                </a:solidFill>
              </a:rPr>
              <a:t>Objetivo: </a:t>
            </a:r>
            <a:r>
              <a:rPr lang="pt-BR" sz="1800" dirty="0">
                <a:solidFill>
                  <a:schemeClr val="accent1"/>
                </a:solidFill>
              </a:rPr>
              <a:t>Capacitar as comissões de inventário de forma a alcançar melhores resultados e reduzir as quantidades de ajustes ao final do ano.</a:t>
            </a:r>
          </a:p>
          <a:p>
            <a:pPr algn="just"/>
            <a:endParaRPr lang="pt-BR" sz="1800" dirty="0">
              <a:solidFill>
                <a:schemeClr val="accent1"/>
              </a:solidFill>
            </a:endParaRPr>
          </a:p>
          <a:p>
            <a:pPr algn="just"/>
            <a:r>
              <a:rPr lang="pt-BR" sz="1800" b="1" dirty="0">
                <a:solidFill>
                  <a:schemeClr val="accent1"/>
                </a:solidFill>
              </a:rPr>
              <a:t>Status: </a:t>
            </a:r>
            <a:r>
              <a:rPr lang="pt-BR" sz="1800" dirty="0">
                <a:solidFill>
                  <a:schemeClr val="accent1"/>
                </a:solidFill>
              </a:rPr>
              <a:t>Planejado.</a:t>
            </a:r>
          </a:p>
          <a:p>
            <a:pPr algn="just"/>
            <a:endParaRPr lang="pt-BR" sz="1800" dirty="0">
              <a:solidFill>
                <a:schemeClr val="accent1"/>
              </a:solidFill>
            </a:endParaRPr>
          </a:p>
          <a:p>
            <a:pPr algn="just"/>
            <a:r>
              <a:rPr lang="pt-BR" sz="1800" b="1" dirty="0">
                <a:solidFill>
                  <a:schemeClr val="accent1"/>
                </a:solidFill>
              </a:rPr>
              <a:t>Prazo: início do 2º semestre.</a:t>
            </a:r>
            <a:endParaRPr lang="pt-BR" dirty="0">
              <a:solidFill>
                <a:schemeClr val="accent1"/>
              </a:solidFill>
            </a:endParaRPr>
          </a:p>
        </p:txBody>
      </p:sp>
    </p:spTree>
    <p:extLst>
      <p:ext uri="{BB962C8B-B14F-4D97-AF65-F5344CB8AC3E}">
        <p14:creationId xmlns:p14="http://schemas.microsoft.com/office/powerpoint/2010/main" val="8334474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1600" y="1556792"/>
            <a:ext cx="7560840" cy="1296144"/>
          </a:xfrm>
        </p:spPr>
        <p:txBody>
          <a:bodyPr>
            <a:noAutofit/>
          </a:bodyPr>
          <a:lstStyle/>
          <a:p>
            <a:pPr algn="ctr"/>
            <a:r>
              <a:rPr lang="pt-BR" sz="3200" dirty="0"/>
              <a:t>Outras Atividades da Coordenação de Patrimônio para 2018</a:t>
            </a:r>
            <a:br>
              <a:rPr lang="pt-BR" sz="3200" dirty="0"/>
            </a:br>
            <a:endParaRPr lang="pt-BR" sz="3200" dirty="0"/>
          </a:p>
        </p:txBody>
      </p:sp>
      <p:sp>
        <p:nvSpPr>
          <p:cNvPr id="5" name="Espaço Reservado para Conteúdo 4"/>
          <p:cNvSpPr>
            <a:spLocks noGrp="1"/>
          </p:cNvSpPr>
          <p:nvPr>
            <p:ph idx="1"/>
          </p:nvPr>
        </p:nvSpPr>
        <p:spPr>
          <a:xfrm>
            <a:off x="755576" y="2636912"/>
            <a:ext cx="7848872" cy="3528392"/>
          </a:xfrm>
        </p:spPr>
        <p:txBody>
          <a:bodyPr>
            <a:normAutofit fontScale="85000" lnSpcReduction="10000"/>
          </a:bodyPr>
          <a:lstStyle/>
          <a:p>
            <a:pPr algn="just"/>
            <a:r>
              <a:rPr lang="pt-BR" sz="1800" b="1" dirty="0">
                <a:solidFill>
                  <a:schemeClr val="accent1"/>
                </a:solidFill>
              </a:rPr>
              <a:t>Atualização dos termos de responsabilidade e relação geral de bens de todos os setores;</a:t>
            </a:r>
            <a:endParaRPr lang="pt-BR" sz="1800" dirty="0">
              <a:solidFill>
                <a:schemeClr val="accent1"/>
              </a:solidFill>
            </a:endParaRPr>
          </a:p>
          <a:p>
            <a:pPr algn="just"/>
            <a:endParaRPr lang="pt-BR" sz="1800" dirty="0">
              <a:solidFill>
                <a:schemeClr val="accent1"/>
              </a:solidFill>
            </a:endParaRPr>
          </a:p>
          <a:p>
            <a:pPr algn="just"/>
            <a:r>
              <a:rPr lang="pt-BR" sz="1800" b="1" dirty="0">
                <a:solidFill>
                  <a:schemeClr val="accent1"/>
                </a:solidFill>
              </a:rPr>
              <a:t>Atualização periódica de todos os termos de acautelamento</a:t>
            </a:r>
            <a:r>
              <a:rPr lang="pt-BR" sz="1800" dirty="0">
                <a:solidFill>
                  <a:schemeClr val="accent1"/>
                </a:solidFill>
              </a:rPr>
              <a:t>;</a:t>
            </a:r>
          </a:p>
          <a:p>
            <a:pPr algn="just"/>
            <a:endParaRPr lang="pt-BR" sz="1800" dirty="0">
              <a:solidFill>
                <a:schemeClr val="accent1"/>
              </a:solidFill>
            </a:endParaRPr>
          </a:p>
          <a:p>
            <a:pPr algn="just"/>
            <a:r>
              <a:rPr lang="pt-BR" sz="1800" b="1" dirty="0">
                <a:solidFill>
                  <a:schemeClr val="accent1"/>
                </a:solidFill>
              </a:rPr>
              <a:t>Regularização das contas vinculadas a natureza de despesa junto ao DFC;</a:t>
            </a:r>
          </a:p>
          <a:p>
            <a:pPr algn="just"/>
            <a:endParaRPr lang="pt-BR" sz="1800" b="1" dirty="0">
              <a:solidFill>
                <a:schemeClr val="accent1"/>
              </a:solidFill>
            </a:endParaRPr>
          </a:p>
          <a:p>
            <a:pPr algn="just"/>
            <a:r>
              <a:rPr lang="pt-BR" sz="1800" b="1" dirty="0">
                <a:solidFill>
                  <a:schemeClr val="accent1"/>
                </a:solidFill>
              </a:rPr>
              <a:t>Regularização dos imóveis no SPIUNET junto a DIEX;</a:t>
            </a:r>
          </a:p>
          <a:p>
            <a:pPr algn="just"/>
            <a:endParaRPr lang="pt-BR" sz="1800" b="1" dirty="0">
              <a:solidFill>
                <a:schemeClr val="accent1"/>
              </a:solidFill>
            </a:endParaRPr>
          </a:p>
          <a:p>
            <a:pPr algn="just"/>
            <a:r>
              <a:rPr lang="pt-BR" sz="1800" b="1" dirty="0">
                <a:solidFill>
                  <a:schemeClr val="accent1"/>
                </a:solidFill>
              </a:rPr>
              <a:t>Solicitação de inclusão da área de patrimônio no FORDAP;</a:t>
            </a:r>
          </a:p>
          <a:p>
            <a:pPr algn="just"/>
            <a:endParaRPr lang="pt-BR" sz="1800" b="1" dirty="0">
              <a:solidFill>
                <a:schemeClr val="accent1"/>
              </a:solidFill>
            </a:endParaRPr>
          </a:p>
          <a:p>
            <a:pPr algn="just"/>
            <a:r>
              <a:rPr lang="pt-BR" sz="1800" b="1" dirty="0">
                <a:solidFill>
                  <a:schemeClr val="accent1"/>
                </a:solidFill>
              </a:rPr>
              <a:t>Proposta de alteração da ON 14/2016 – envio de informações à Reitoria;</a:t>
            </a:r>
          </a:p>
          <a:p>
            <a:pPr algn="just"/>
            <a:endParaRPr lang="pt-BR" sz="1800" b="1" dirty="0">
              <a:solidFill>
                <a:schemeClr val="accent1"/>
              </a:solidFill>
            </a:endParaRPr>
          </a:p>
          <a:p>
            <a:pPr algn="just"/>
            <a:r>
              <a:rPr lang="pt-BR" sz="1800" b="1" dirty="0">
                <a:solidFill>
                  <a:schemeClr val="accent1"/>
                </a:solidFill>
              </a:rPr>
              <a:t>Proposta de Relatório Resumido de Inventário Patrimonial.</a:t>
            </a:r>
          </a:p>
          <a:p>
            <a:pPr algn="just"/>
            <a:endParaRPr lang="pt-BR" sz="1800" b="1" dirty="0">
              <a:solidFill>
                <a:schemeClr val="accent1"/>
              </a:solidFill>
            </a:endParaRPr>
          </a:p>
        </p:txBody>
      </p:sp>
    </p:spTree>
    <p:extLst>
      <p:ext uri="{BB962C8B-B14F-4D97-AF65-F5344CB8AC3E}">
        <p14:creationId xmlns:p14="http://schemas.microsoft.com/office/powerpoint/2010/main" val="2688381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980728"/>
            <a:ext cx="7024744" cy="1008112"/>
          </a:xfrm>
        </p:spPr>
        <p:txBody>
          <a:bodyPr>
            <a:normAutofit fontScale="90000"/>
          </a:bodyPr>
          <a:lstStyle/>
          <a:p>
            <a:pPr lvl="0" algn="ctr"/>
            <a:br>
              <a:rPr lang="pt-BR" dirty="0"/>
            </a:br>
            <a:br>
              <a:rPr lang="pt-BR" dirty="0"/>
            </a:br>
            <a:br>
              <a:rPr lang="pt-BR" dirty="0"/>
            </a:br>
            <a:br>
              <a:rPr lang="pt-BR" dirty="0"/>
            </a:br>
            <a:br>
              <a:rPr lang="pt-BR" sz="3600" dirty="0"/>
            </a:br>
            <a:r>
              <a:rPr lang="pt-BR" sz="3600" dirty="0"/>
              <a:t>Normativos relacionados ao patrimônio</a:t>
            </a:r>
          </a:p>
        </p:txBody>
      </p:sp>
      <p:sp>
        <p:nvSpPr>
          <p:cNvPr id="5" name="Espaço Reservado para Conteúdo 4"/>
          <p:cNvSpPr>
            <a:spLocks noGrp="1"/>
          </p:cNvSpPr>
          <p:nvPr>
            <p:ph idx="1"/>
          </p:nvPr>
        </p:nvSpPr>
        <p:spPr>
          <a:xfrm>
            <a:off x="611560" y="2420888"/>
            <a:ext cx="7632848" cy="4104456"/>
          </a:xfrm>
        </p:spPr>
        <p:txBody>
          <a:bodyPr>
            <a:normAutofit/>
          </a:bodyPr>
          <a:lstStyle/>
          <a:p>
            <a:pPr marL="68580" indent="0" algn="just">
              <a:buNone/>
            </a:pPr>
            <a:endParaRPr lang="pt-BR" sz="1800" b="1" dirty="0">
              <a:solidFill>
                <a:schemeClr val="accent1"/>
              </a:solidFill>
            </a:endParaRPr>
          </a:p>
          <a:p>
            <a:pPr algn="just"/>
            <a:r>
              <a:rPr lang="pt-BR" sz="1800" b="1" dirty="0">
                <a:solidFill>
                  <a:schemeClr val="accent1"/>
                </a:solidFill>
              </a:rPr>
              <a:t>Resolução 51 CS 2013 – Regimento Interno do Ifal;</a:t>
            </a:r>
          </a:p>
          <a:p>
            <a:pPr marL="68580" indent="0" algn="just">
              <a:buNone/>
            </a:pPr>
            <a:endParaRPr lang="pt-BR" sz="1800" b="1" dirty="0">
              <a:solidFill>
                <a:schemeClr val="accent1"/>
              </a:solidFill>
            </a:endParaRPr>
          </a:p>
          <a:p>
            <a:pPr algn="just"/>
            <a:r>
              <a:rPr lang="pt-BR" sz="1800" b="1" dirty="0">
                <a:solidFill>
                  <a:schemeClr val="accent1"/>
                </a:solidFill>
              </a:rPr>
              <a:t>Portaria 137/GR de 21 de janeiro de 2016(Fluxos de Patrimônio);</a:t>
            </a:r>
          </a:p>
          <a:p>
            <a:pPr marL="68580" indent="0" algn="just">
              <a:buNone/>
            </a:pPr>
            <a:endParaRPr lang="pt-BR" sz="1800" b="1" dirty="0">
              <a:solidFill>
                <a:schemeClr val="accent1"/>
              </a:solidFill>
            </a:endParaRPr>
          </a:p>
          <a:p>
            <a:pPr algn="just"/>
            <a:r>
              <a:rPr lang="pt-BR" sz="1800" b="1" dirty="0">
                <a:solidFill>
                  <a:schemeClr val="accent1"/>
                </a:solidFill>
              </a:rPr>
              <a:t>Orientação Normativa 15/</a:t>
            </a:r>
            <a:r>
              <a:rPr lang="pt-BR" sz="1800" b="1" dirty="0" err="1">
                <a:solidFill>
                  <a:schemeClr val="accent1"/>
                </a:solidFill>
              </a:rPr>
              <a:t>Proad</a:t>
            </a:r>
            <a:r>
              <a:rPr lang="pt-BR" sz="1800" b="1" dirty="0">
                <a:solidFill>
                  <a:schemeClr val="accent1"/>
                </a:solidFill>
              </a:rPr>
              <a:t> de 19 de dezembro 2016(RMB);</a:t>
            </a:r>
          </a:p>
          <a:p>
            <a:pPr algn="just"/>
            <a:endParaRPr lang="pt-BR" sz="1800" b="1" dirty="0">
              <a:solidFill>
                <a:schemeClr val="accent1"/>
              </a:solidFill>
            </a:endParaRPr>
          </a:p>
          <a:p>
            <a:pPr algn="just"/>
            <a:r>
              <a:rPr lang="pt-BR" sz="1800" b="1" dirty="0">
                <a:solidFill>
                  <a:schemeClr val="accent1"/>
                </a:solidFill>
              </a:rPr>
              <a:t>Portaria 1816/GR de 21 de agosto de 2017(Manual do Inventário de 2017).</a:t>
            </a:r>
          </a:p>
          <a:p>
            <a:pPr algn="just"/>
            <a:endParaRPr lang="pt-BR" sz="1800" b="1" dirty="0">
              <a:solidFill>
                <a:schemeClr val="accent1"/>
              </a:solidFill>
            </a:endParaRPr>
          </a:p>
          <a:p>
            <a:pPr marL="68580" indent="0" algn="just">
              <a:buNone/>
            </a:pPr>
            <a:endParaRPr lang="pt-BR" sz="1800" b="1" dirty="0"/>
          </a:p>
          <a:p>
            <a:pPr algn="just"/>
            <a:endParaRPr lang="pt-BR" sz="1800" dirty="0"/>
          </a:p>
        </p:txBody>
      </p:sp>
    </p:spTree>
    <p:extLst>
      <p:ext uri="{BB962C8B-B14F-4D97-AF65-F5344CB8AC3E}">
        <p14:creationId xmlns:p14="http://schemas.microsoft.com/office/powerpoint/2010/main" val="21283764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87624" y="2996952"/>
            <a:ext cx="7024744" cy="1008112"/>
          </a:xfrm>
        </p:spPr>
        <p:txBody>
          <a:bodyPr>
            <a:noAutofit/>
          </a:bodyPr>
          <a:lstStyle/>
          <a:p>
            <a:pPr lvl="0" algn="ctr"/>
            <a:r>
              <a:rPr lang="pt-BR" dirty="0"/>
              <a:t>Gestão do Patrimônio nas </a:t>
            </a:r>
            <a:br>
              <a:rPr lang="pt-BR" dirty="0"/>
            </a:br>
            <a:r>
              <a:rPr lang="pt-BR" dirty="0"/>
              <a:t>Entidades Públicas</a:t>
            </a:r>
          </a:p>
        </p:txBody>
      </p:sp>
      <p:sp>
        <p:nvSpPr>
          <p:cNvPr id="3" name="Espaço Reservado para Conteúdo 2"/>
          <p:cNvSpPr>
            <a:spLocks noGrp="1"/>
          </p:cNvSpPr>
          <p:nvPr>
            <p:ph idx="1"/>
          </p:nvPr>
        </p:nvSpPr>
        <p:spPr>
          <a:xfrm>
            <a:off x="1115616" y="1844824"/>
            <a:ext cx="6777317" cy="3508977"/>
          </a:xfrm>
        </p:spPr>
        <p:txBody>
          <a:bodyPr/>
          <a:lstStyle/>
          <a:p>
            <a:endParaRPr lang="pt-BR" dirty="0"/>
          </a:p>
          <a:p>
            <a:pPr marL="68580" indent="0">
              <a:buNone/>
            </a:pPr>
            <a:endParaRPr lang="pt-BR" dirty="0"/>
          </a:p>
        </p:txBody>
      </p:sp>
    </p:spTree>
    <p:extLst>
      <p:ext uri="{BB962C8B-B14F-4D97-AF65-F5344CB8AC3E}">
        <p14:creationId xmlns:p14="http://schemas.microsoft.com/office/powerpoint/2010/main" val="24116510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971600" y="1196752"/>
            <a:ext cx="7560840" cy="1296144"/>
          </a:xfrm>
        </p:spPr>
        <p:txBody>
          <a:bodyPr>
            <a:noAutofit/>
          </a:bodyPr>
          <a:lstStyle/>
          <a:p>
            <a:pPr lvl="0" algn="ctr"/>
            <a:r>
              <a:rPr lang="pt-BR" sz="3200" dirty="0"/>
              <a:t>Atribuição da Área de Patrimônio</a:t>
            </a:r>
          </a:p>
        </p:txBody>
      </p:sp>
      <p:sp>
        <p:nvSpPr>
          <p:cNvPr id="6" name="Espaço Reservado para Conteúdo 4"/>
          <p:cNvSpPr>
            <a:spLocks noGrp="1"/>
          </p:cNvSpPr>
          <p:nvPr>
            <p:ph idx="1"/>
          </p:nvPr>
        </p:nvSpPr>
        <p:spPr>
          <a:xfrm>
            <a:off x="1043608" y="2924944"/>
            <a:ext cx="7200800" cy="3312368"/>
          </a:xfrm>
        </p:spPr>
        <p:txBody>
          <a:bodyPr>
            <a:normAutofit/>
          </a:bodyPr>
          <a:lstStyle/>
          <a:p>
            <a:pPr marL="68580" indent="0" algn="just">
              <a:buNone/>
            </a:pPr>
            <a:endParaRPr lang="pt-BR" sz="1800" b="1" dirty="0"/>
          </a:p>
          <a:p>
            <a:pPr algn="just"/>
            <a:r>
              <a:rPr lang="pt-BR" sz="1800" dirty="0">
                <a:solidFill>
                  <a:schemeClr val="accent1"/>
                </a:solidFill>
              </a:rPr>
              <a:t>Unidade / setor responsável pelo registro analítico dos fatos relacionados ao ingresso, movimentações e baixa para um correto e eficiente controle dos bens de caráter permanente.</a:t>
            </a:r>
          </a:p>
          <a:p>
            <a:pPr algn="just"/>
            <a:endParaRPr lang="pt-BR" sz="1800" b="1" dirty="0">
              <a:solidFill>
                <a:schemeClr val="accent1"/>
              </a:solidFill>
            </a:endParaRPr>
          </a:p>
          <a:p>
            <a:pPr algn="just"/>
            <a:endParaRPr lang="pt-BR" sz="1800" dirty="0">
              <a:solidFill>
                <a:schemeClr val="accent1"/>
              </a:solidFill>
            </a:endParaRPr>
          </a:p>
          <a:p>
            <a:pPr marL="68580" indent="0" algn="just">
              <a:buNone/>
            </a:pPr>
            <a:endParaRPr lang="pt-BR" sz="1800" b="1" dirty="0">
              <a:solidFill>
                <a:schemeClr val="accent1"/>
              </a:solidFill>
            </a:endParaRPr>
          </a:p>
        </p:txBody>
      </p:sp>
    </p:spTree>
    <p:extLst>
      <p:ext uri="{BB962C8B-B14F-4D97-AF65-F5344CB8AC3E}">
        <p14:creationId xmlns:p14="http://schemas.microsoft.com/office/powerpoint/2010/main" val="41897638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971600" y="404664"/>
            <a:ext cx="7560840" cy="1584176"/>
          </a:xfrm>
        </p:spPr>
        <p:txBody>
          <a:bodyPr>
            <a:noAutofit/>
          </a:bodyPr>
          <a:lstStyle/>
          <a:p>
            <a:pPr lvl="0" algn="ctr"/>
            <a:r>
              <a:rPr lang="pt-BR" sz="3200" dirty="0"/>
              <a:t>Atribuição da Área de Patrimônio</a:t>
            </a:r>
          </a:p>
        </p:txBody>
      </p:sp>
      <p:sp>
        <p:nvSpPr>
          <p:cNvPr id="6" name="Espaço Reservado para Conteúdo 4"/>
          <p:cNvSpPr>
            <a:spLocks noGrp="1"/>
          </p:cNvSpPr>
          <p:nvPr>
            <p:ph idx="1"/>
          </p:nvPr>
        </p:nvSpPr>
        <p:spPr>
          <a:xfrm>
            <a:off x="1043608" y="2276872"/>
            <a:ext cx="7200800" cy="3312368"/>
          </a:xfrm>
        </p:spPr>
        <p:txBody>
          <a:bodyPr>
            <a:normAutofit/>
          </a:bodyPr>
          <a:lstStyle/>
          <a:p>
            <a:pPr marL="68580" indent="0" algn="just">
              <a:buNone/>
            </a:pPr>
            <a:endParaRPr lang="pt-BR" sz="1800" b="1" dirty="0"/>
          </a:p>
          <a:p>
            <a:pPr algn="just"/>
            <a:r>
              <a:rPr lang="pt-BR" sz="1800" dirty="0">
                <a:solidFill>
                  <a:schemeClr val="accent1"/>
                </a:solidFill>
              </a:rPr>
              <a:t>Não é responsabilidade do setor de patrimônio a administração do patrimônio pois ela é inerente ao gestor da entidade;</a:t>
            </a:r>
          </a:p>
          <a:p>
            <a:pPr marL="68580" indent="0" algn="just">
              <a:buNone/>
            </a:pPr>
            <a:endParaRPr lang="pt-BR" sz="1800" dirty="0">
              <a:solidFill>
                <a:schemeClr val="accent1"/>
              </a:solidFill>
            </a:endParaRPr>
          </a:p>
          <a:p>
            <a:pPr algn="just"/>
            <a:r>
              <a:rPr lang="pt-BR" sz="1800" dirty="0">
                <a:solidFill>
                  <a:schemeClr val="accent1"/>
                </a:solidFill>
              </a:rPr>
              <a:t>Não é razoável a responsabilização do setor de patrimônio por irregularidades típicas de gestão ou de outros agentes tais como instituição de normas, imposição de penalidades, falta de registro de transferências por negligência do detentor do bem</a:t>
            </a:r>
            <a:r>
              <a:rPr lang="pt-BR" sz="1800" b="1" dirty="0">
                <a:solidFill>
                  <a:schemeClr val="accent1"/>
                </a:solidFill>
              </a:rPr>
              <a:t>;</a:t>
            </a:r>
          </a:p>
          <a:p>
            <a:pPr algn="just"/>
            <a:endParaRPr lang="pt-BR" sz="1800" b="1" dirty="0">
              <a:solidFill>
                <a:schemeClr val="accent1"/>
              </a:solidFill>
            </a:endParaRPr>
          </a:p>
          <a:p>
            <a:pPr algn="just"/>
            <a:endParaRPr lang="pt-BR" sz="1800" dirty="0">
              <a:solidFill>
                <a:schemeClr val="accent1"/>
              </a:solidFill>
            </a:endParaRPr>
          </a:p>
          <a:p>
            <a:pPr marL="68580" indent="0" algn="just">
              <a:buNone/>
            </a:pPr>
            <a:endParaRPr lang="pt-BR" sz="1800" b="1" dirty="0">
              <a:solidFill>
                <a:schemeClr val="accent1"/>
              </a:solidFill>
            </a:endParaRPr>
          </a:p>
        </p:txBody>
      </p:sp>
    </p:spTree>
    <p:extLst>
      <p:ext uri="{BB962C8B-B14F-4D97-AF65-F5344CB8AC3E}">
        <p14:creationId xmlns:p14="http://schemas.microsoft.com/office/powerpoint/2010/main" val="40959031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899592" y="1052736"/>
            <a:ext cx="7560840" cy="1584176"/>
          </a:xfrm>
        </p:spPr>
        <p:txBody>
          <a:bodyPr>
            <a:noAutofit/>
          </a:bodyPr>
          <a:lstStyle/>
          <a:p>
            <a:pPr lvl="0" algn="ctr"/>
            <a:r>
              <a:rPr lang="pt-BR" sz="3200" dirty="0"/>
              <a:t>Atribuições na Gestão Patrimonial</a:t>
            </a:r>
          </a:p>
        </p:txBody>
      </p:sp>
      <p:sp>
        <p:nvSpPr>
          <p:cNvPr id="6" name="Espaço Reservado para Conteúdo 4"/>
          <p:cNvSpPr>
            <a:spLocks noGrp="1"/>
          </p:cNvSpPr>
          <p:nvPr>
            <p:ph idx="1"/>
          </p:nvPr>
        </p:nvSpPr>
        <p:spPr>
          <a:xfrm>
            <a:off x="1043608" y="2996952"/>
            <a:ext cx="7200800" cy="3312368"/>
          </a:xfrm>
        </p:spPr>
        <p:txBody>
          <a:bodyPr>
            <a:normAutofit/>
          </a:bodyPr>
          <a:lstStyle/>
          <a:p>
            <a:pPr marL="68580" indent="0" algn="just">
              <a:buNone/>
            </a:pPr>
            <a:endParaRPr lang="pt-BR" sz="1800" b="1" dirty="0"/>
          </a:p>
          <a:p>
            <a:pPr algn="just"/>
            <a:r>
              <a:rPr lang="pt-BR" sz="1800" dirty="0">
                <a:solidFill>
                  <a:schemeClr val="accent1"/>
                </a:solidFill>
              </a:rPr>
              <a:t>Setor de Patrimônio: registrar os fatos;</a:t>
            </a:r>
          </a:p>
          <a:p>
            <a:pPr marL="68580" indent="0" algn="just">
              <a:buNone/>
            </a:pPr>
            <a:endParaRPr lang="pt-BR" sz="1800" dirty="0">
              <a:solidFill>
                <a:schemeClr val="accent1"/>
              </a:solidFill>
            </a:endParaRPr>
          </a:p>
          <a:p>
            <a:pPr algn="just"/>
            <a:r>
              <a:rPr lang="pt-BR" sz="1800" dirty="0">
                <a:solidFill>
                  <a:schemeClr val="accent1"/>
                </a:solidFill>
              </a:rPr>
              <a:t>Gestor: instituição de políticas sobre gestão patrimonial</a:t>
            </a:r>
            <a:r>
              <a:rPr lang="pt-BR" sz="1800" b="1" dirty="0">
                <a:solidFill>
                  <a:schemeClr val="accent1"/>
                </a:solidFill>
              </a:rPr>
              <a:t>;</a:t>
            </a:r>
          </a:p>
          <a:p>
            <a:pPr algn="just"/>
            <a:endParaRPr lang="pt-BR" sz="1800" b="1" dirty="0">
              <a:solidFill>
                <a:schemeClr val="accent1"/>
              </a:solidFill>
            </a:endParaRPr>
          </a:p>
          <a:p>
            <a:pPr algn="just"/>
            <a:r>
              <a:rPr lang="pt-BR" sz="1800" dirty="0">
                <a:solidFill>
                  <a:schemeClr val="accent1"/>
                </a:solidFill>
              </a:rPr>
              <a:t>Usuário: zelo no uso dos bens e comunicação ao setor de patrimônio</a:t>
            </a:r>
            <a:r>
              <a:rPr lang="pt-BR" sz="1800" b="1" dirty="0">
                <a:solidFill>
                  <a:schemeClr val="accent1"/>
                </a:solidFill>
              </a:rPr>
              <a:t>.</a:t>
            </a:r>
          </a:p>
          <a:p>
            <a:pPr algn="just"/>
            <a:endParaRPr lang="pt-BR" sz="1800" b="1" dirty="0">
              <a:solidFill>
                <a:schemeClr val="accent1"/>
              </a:solidFill>
            </a:endParaRPr>
          </a:p>
          <a:p>
            <a:pPr algn="just"/>
            <a:endParaRPr lang="pt-BR" sz="1800" dirty="0">
              <a:solidFill>
                <a:schemeClr val="accent1"/>
              </a:solidFill>
            </a:endParaRPr>
          </a:p>
          <a:p>
            <a:pPr marL="68580" indent="0" algn="just">
              <a:buNone/>
            </a:pPr>
            <a:endParaRPr lang="pt-BR" sz="1800" b="1" dirty="0">
              <a:solidFill>
                <a:schemeClr val="accent1"/>
              </a:solidFill>
            </a:endParaRPr>
          </a:p>
        </p:txBody>
      </p:sp>
    </p:spTree>
    <p:extLst>
      <p:ext uri="{BB962C8B-B14F-4D97-AF65-F5344CB8AC3E}">
        <p14:creationId xmlns:p14="http://schemas.microsoft.com/office/powerpoint/2010/main" val="27595792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971600" y="404664"/>
            <a:ext cx="7560840" cy="1584176"/>
          </a:xfrm>
        </p:spPr>
        <p:txBody>
          <a:bodyPr>
            <a:noAutofit/>
          </a:bodyPr>
          <a:lstStyle/>
          <a:p>
            <a:pPr lvl="0" algn="ctr"/>
            <a:r>
              <a:rPr lang="pt-BR" sz="3200" dirty="0"/>
              <a:t>Patrimônio x Almoxarifado</a:t>
            </a:r>
          </a:p>
        </p:txBody>
      </p:sp>
      <p:sp>
        <p:nvSpPr>
          <p:cNvPr id="6" name="Espaço Reservado para Conteúdo 4"/>
          <p:cNvSpPr>
            <a:spLocks noGrp="1"/>
          </p:cNvSpPr>
          <p:nvPr>
            <p:ph idx="1"/>
          </p:nvPr>
        </p:nvSpPr>
        <p:spPr>
          <a:xfrm>
            <a:off x="1043608" y="2276872"/>
            <a:ext cx="7200800" cy="3312368"/>
          </a:xfrm>
        </p:spPr>
        <p:txBody>
          <a:bodyPr>
            <a:normAutofit/>
          </a:bodyPr>
          <a:lstStyle/>
          <a:p>
            <a:pPr marL="68580" indent="0" algn="just">
              <a:buNone/>
            </a:pPr>
            <a:endParaRPr lang="pt-BR" sz="1800" b="1" dirty="0"/>
          </a:p>
          <a:p>
            <a:pPr algn="just"/>
            <a:r>
              <a:rPr lang="pt-BR" sz="1800" dirty="0">
                <a:solidFill>
                  <a:schemeClr val="accent1"/>
                </a:solidFill>
              </a:rPr>
              <a:t>Almoxarifado: registro e controle dos estoques</a:t>
            </a:r>
          </a:p>
          <a:p>
            <a:pPr algn="just"/>
            <a:r>
              <a:rPr lang="pt-BR" sz="1800" dirty="0">
                <a:solidFill>
                  <a:schemeClr val="accent1"/>
                </a:solidFill>
              </a:rPr>
              <a:t>Estoque: bens consumidos no curso normal das atividades</a:t>
            </a:r>
          </a:p>
          <a:p>
            <a:pPr algn="just"/>
            <a:r>
              <a:rPr lang="pt-BR" sz="1800" dirty="0">
                <a:solidFill>
                  <a:schemeClr val="accent1"/>
                </a:solidFill>
              </a:rPr>
              <a:t>Controle simplificado</a:t>
            </a:r>
          </a:p>
          <a:p>
            <a:pPr marL="68580" indent="0" algn="just">
              <a:buNone/>
            </a:pPr>
            <a:endParaRPr lang="pt-BR" sz="1800" dirty="0">
              <a:solidFill>
                <a:schemeClr val="accent1"/>
              </a:solidFill>
            </a:endParaRPr>
          </a:p>
          <a:p>
            <a:pPr algn="just"/>
            <a:r>
              <a:rPr lang="pt-BR" sz="1800" dirty="0">
                <a:solidFill>
                  <a:schemeClr val="accent1"/>
                </a:solidFill>
              </a:rPr>
              <a:t>Patrimônio: bens permanentes / ativo imobilizado</a:t>
            </a:r>
          </a:p>
          <a:p>
            <a:pPr algn="just"/>
            <a:r>
              <a:rPr lang="pt-BR" sz="1800" dirty="0">
                <a:solidFill>
                  <a:schemeClr val="accent1"/>
                </a:solidFill>
              </a:rPr>
              <a:t>Bens permanentes: duração superior a 2 anos</a:t>
            </a:r>
          </a:p>
          <a:p>
            <a:pPr algn="just"/>
            <a:r>
              <a:rPr lang="pt-BR" sz="1800" dirty="0">
                <a:solidFill>
                  <a:schemeClr val="accent1"/>
                </a:solidFill>
              </a:rPr>
              <a:t>Controle individualizado por meio de número de tombamento</a:t>
            </a:r>
          </a:p>
          <a:p>
            <a:pPr algn="just"/>
            <a:endParaRPr lang="pt-BR" sz="1800" b="1" dirty="0">
              <a:solidFill>
                <a:schemeClr val="accent1"/>
              </a:solidFill>
            </a:endParaRPr>
          </a:p>
          <a:p>
            <a:pPr algn="just"/>
            <a:endParaRPr lang="pt-BR" sz="1800" dirty="0">
              <a:solidFill>
                <a:schemeClr val="accent1"/>
              </a:solidFill>
            </a:endParaRPr>
          </a:p>
          <a:p>
            <a:pPr marL="68580" indent="0" algn="just">
              <a:buNone/>
            </a:pPr>
            <a:endParaRPr lang="pt-BR" sz="1800" b="1" dirty="0">
              <a:solidFill>
                <a:schemeClr val="accent1"/>
              </a:solidFill>
            </a:endParaRPr>
          </a:p>
        </p:txBody>
      </p:sp>
    </p:spTree>
    <p:extLst>
      <p:ext uri="{BB962C8B-B14F-4D97-AF65-F5344CB8AC3E}">
        <p14:creationId xmlns:p14="http://schemas.microsoft.com/office/powerpoint/2010/main" val="11129550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971600" y="836712"/>
            <a:ext cx="7560840" cy="1584176"/>
          </a:xfrm>
        </p:spPr>
        <p:txBody>
          <a:bodyPr>
            <a:noAutofit/>
          </a:bodyPr>
          <a:lstStyle/>
          <a:p>
            <a:pPr lvl="0" algn="ctr"/>
            <a:r>
              <a:rPr lang="pt-BR" sz="3200" dirty="0"/>
              <a:t>Contabilidade</a:t>
            </a:r>
            <a:br>
              <a:rPr lang="pt-BR" sz="3200" dirty="0"/>
            </a:br>
            <a:r>
              <a:rPr lang="pt-BR" sz="3200" dirty="0"/>
              <a:t>Atribuições</a:t>
            </a:r>
          </a:p>
        </p:txBody>
      </p:sp>
      <p:sp>
        <p:nvSpPr>
          <p:cNvPr id="6" name="Espaço Reservado para Conteúdo 4"/>
          <p:cNvSpPr>
            <a:spLocks noGrp="1"/>
          </p:cNvSpPr>
          <p:nvPr>
            <p:ph idx="1"/>
          </p:nvPr>
        </p:nvSpPr>
        <p:spPr>
          <a:xfrm>
            <a:off x="1043608" y="2564904"/>
            <a:ext cx="7200800" cy="3312368"/>
          </a:xfrm>
        </p:spPr>
        <p:txBody>
          <a:bodyPr>
            <a:normAutofit/>
          </a:bodyPr>
          <a:lstStyle/>
          <a:p>
            <a:pPr marL="68580" indent="0" algn="just">
              <a:buNone/>
            </a:pPr>
            <a:endParaRPr lang="pt-BR" sz="1800" b="1" dirty="0"/>
          </a:p>
          <a:p>
            <a:pPr algn="just"/>
            <a:r>
              <a:rPr lang="pt-BR" sz="1800" dirty="0">
                <a:solidFill>
                  <a:schemeClr val="accent1"/>
                </a:solidFill>
              </a:rPr>
              <a:t>Acompanhar execução orçamentário, financeira e conhecer a composição patrimonial da entidade;</a:t>
            </a:r>
          </a:p>
          <a:p>
            <a:pPr algn="just"/>
            <a:endParaRPr lang="pt-BR" sz="1800" dirty="0">
              <a:solidFill>
                <a:schemeClr val="accent1"/>
              </a:solidFill>
            </a:endParaRPr>
          </a:p>
          <a:p>
            <a:pPr algn="just"/>
            <a:r>
              <a:rPr lang="pt-BR" sz="1800" dirty="0">
                <a:solidFill>
                  <a:schemeClr val="accent1"/>
                </a:solidFill>
              </a:rPr>
              <a:t>Registro sintético dos bens permanentes;</a:t>
            </a:r>
          </a:p>
          <a:p>
            <a:pPr algn="just"/>
            <a:endParaRPr lang="pt-BR" sz="1800" dirty="0">
              <a:solidFill>
                <a:schemeClr val="accent1"/>
              </a:solidFill>
            </a:endParaRPr>
          </a:p>
          <a:p>
            <a:pPr algn="just"/>
            <a:r>
              <a:rPr lang="pt-BR" sz="1800" dirty="0">
                <a:solidFill>
                  <a:schemeClr val="accent1"/>
                </a:solidFill>
              </a:rPr>
              <a:t>Produzir relatórios essenciais à tomada de decisão;</a:t>
            </a:r>
          </a:p>
          <a:p>
            <a:pPr algn="just"/>
            <a:endParaRPr lang="pt-BR" sz="1800" dirty="0">
              <a:solidFill>
                <a:schemeClr val="accent1"/>
              </a:solidFill>
            </a:endParaRPr>
          </a:p>
          <a:p>
            <a:pPr algn="just"/>
            <a:r>
              <a:rPr lang="pt-BR" sz="1800" dirty="0">
                <a:solidFill>
                  <a:schemeClr val="accent1"/>
                </a:solidFill>
              </a:rPr>
              <a:t>Verificação da fidedignidade dos dados e fatos patrimoniais.</a:t>
            </a:r>
          </a:p>
          <a:p>
            <a:pPr marL="68580" indent="0" algn="just">
              <a:buNone/>
            </a:pPr>
            <a:endParaRPr lang="pt-BR" sz="1800" b="1" dirty="0">
              <a:solidFill>
                <a:schemeClr val="accent1"/>
              </a:solidFill>
            </a:endParaRPr>
          </a:p>
          <a:p>
            <a:pPr algn="just"/>
            <a:endParaRPr lang="pt-BR" sz="1800" dirty="0">
              <a:solidFill>
                <a:schemeClr val="accent1"/>
              </a:solidFill>
            </a:endParaRPr>
          </a:p>
          <a:p>
            <a:pPr marL="68580" indent="0" algn="just">
              <a:buNone/>
            </a:pPr>
            <a:endParaRPr lang="pt-BR" sz="1800" b="1" dirty="0">
              <a:solidFill>
                <a:schemeClr val="accent1"/>
              </a:solidFill>
            </a:endParaRPr>
          </a:p>
        </p:txBody>
      </p:sp>
    </p:spTree>
    <p:extLst>
      <p:ext uri="{BB962C8B-B14F-4D97-AF65-F5344CB8AC3E}">
        <p14:creationId xmlns:p14="http://schemas.microsoft.com/office/powerpoint/2010/main" val="6530852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971600" y="836712"/>
            <a:ext cx="7560840" cy="1152128"/>
          </a:xfrm>
        </p:spPr>
        <p:txBody>
          <a:bodyPr>
            <a:noAutofit/>
          </a:bodyPr>
          <a:lstStyle/>
          <a:p>
            <a:pPr lvl="0" algn="ctr"/>
            <a:r>
              <a:rPr lang="pt-BR" sz="3200" dirty="0"/>
              <a:t>Classificação do Ativo</a:t>
            </a:r>
          </a:p>
        </p:txBody>
      </p:sp>
      <p:sp>
        <p:nvSpPr>
          <p:cNvPr id="6" name="Espaço Reservado para Conteúdo 4"/>
          <p:cNvSpPr>
            <a:spLocks noGrp="1"/>
          </p:cNvSpPr>
          <p:nvPr>
            <p:ph idx="1"/>
          </p:nvPr>
        </p:nvSpPr>
        <p:spPr>
          <a:xfrm>
            <a:off x="1043608" y="2348880"/>
            <a:ext cx="7200800" cy="3312368"/>
          </a:xfrm>
        </p:spPr>
        <p:txBody>
          <a:bodyPr>
            <a:normAutofit fontScale="92500" lnSpcReduction="20000"/>
          </a:bodyPr>
          <a:lstStyle/>
          <a:p>
            <a:pPr marL="68580" indent="0" algn="just">
              <a:buNone/>
            </a:pPr>
            <a:endParaRPr lang="pt-BR" sz="1800" b="1" dirty="0"/>
          </a:p>
          <a:p>
            <a:pPr algn="just"/>
            <a:r>
              <a:rPr lang="pt-BR" sz="1800" dirty="0">
                <a:solidFill>
                  <a:schemeClr val="accent1"/>
                </a:solidFill>
              </a:rPr>
              <a:t>Classificação orçamentária: permanente x consumo considerando os parâmetros excludentes de durabilidade, fragilidade, </a:t>
            </a:r>
            <a:r>
              <a:rPr lang="pt-BR" sz="1800" dirty="0" err="1">
                <a:solidFill>
                  <a:schemeClr val="accent1"/>
                </a:solidFill>
              </a:rPr>
              <a:t>perecibilidade</a:t>
            </a:r>
            <a:r>
              <a:rPr lang="pt-BR" sz="1800" dirty="0">
                <a:solidFill>
                  <a:schemeClr val="accent1"/>
                </a:solidFill>
              </a:rPr>
              <a:t>, </a:t>
            </a:r>
            <a:r>
              <a:rPr lang="pt-BR" sz="1800" dirty="0" err="1">
                <a:solidFill>
                  <a:schemeClr val="accent1"/>
                </a:solidFill>
              </a:rPr>
              <a:t>incorporabilidade</a:t>
            </a:r>
            <a:r>
              <a:rPr lang="pt-BR" sz="1800" dirty="0">
                <a:solidFill>
                  <a:schemeClr val="accent1"/>
                </a:solidFill>
              </a:rPr>
              <a:t> e </a:t>
            </a:r>
            <a:r>
              <a:rPr lang="pt-BR" sz="1800" dirty="0" err="1">
                <a:solidFill>
                  <a:schemeClr val="accent1"/>
                </a:solidFill>
              </a:rPr>
              <a:t>transformabilidade</a:t>
            </a:r>
            <a:r>
              <a:rPr lang="pt-BR" sz="1800" dirty="0">
                <a:solidFill>
                  <a:schemeClr val="accent1"/>
                </a:solidFill>
              </a:rPr>
              <a:t>;</a:t>
            </a:r>
          </a:p>
          <a:p>
            <a:pPr algn="just"/>
            <a:endParaRPr lang="pt-BR" sz="1800" dirty="0">
              <a:solidFill>
                <a:schemeClr val="accent1"/>
              </a:solidFill>
            </a:endParaRPr>
          </a:p>
          <a:p>
            <a:pPr algn="just"/>
            <a:r>
              <a:rPr lang="pt-BR" sz="1800" dirty="0">
                <a:solidFill>
                  <a:schemeClr val="accent1"/>
                </a:solidFill>
              </a:rPr>
              <a:t>Classificação patrimonial: racionalização do processo administrativo considerando a eficiência e a economicidade</a:t>
            </a:r>
          </a:p>
          <a:p>
            <a:pPr algn="just"/>
            <a:r>
              <a:rPr lang="pt-BR" sz="1800" dirty="0">
                <a:solidFill>
                  <a:schemeClr val="accent1"/>
                </a:solidFill>
              </a:rPr>
              <a:t>Custo de controle x benefício gerado pelo bem</a:t>
            </a:r>
          </a:p>
          <a:p>
            <a:pPr algn="just"/>
            <a:endParaRPr lang="pt-BR" sz="1800" dirty="0">
              <a:solidFill>
                <a:schemeClr val="accent1"/>
              </a:solidFill>
            </a:endParaRPr>
          </a:p>
          <a:p>
            <a:pPr algn="just"/>
            <a:endParaRPr lang="pt-BR" sz="1800" dirty="0">
              <a:solidFill>
                <a:schemeClr val="accent1"/>
              </a:solidFill>
            </a:endParaRPr>
          </a:p>
          <a:p>
            <a:pPr algn="just"/>
            <a:r>
              <a:rPr lang="pt-BR" sz="1800" dirty="0">
                <a:solidFill>
                  <a:schemeClr val="accent1"/>
                </a:solidFill>
              </a:rPr>
              <a:t>Classificação contábil: bens e direitos que possam gerar benefícios econômicos ou potencial de serviço</a:t>
            </a:r>
            <a:r>
              <a:rPr lang="pt-BR" sz="1800" b="1" dirty="0">
                <a:solidFill>
                  <a:schemeClr val="accent1"/>
                </a:solidFill>
              </a:rPr>
              <a:t>.</a:t>
            </a:r>
          </a:p>
          <a:p>
            <a:pPr algn="just"/>
            <a:endParaRPr lang="pt-BR" sz="1800" b="1" dirty="0">
              <a:solidFill>
                <a:schemeClr val="accent1"/>
              </a:solidFill>
            </a:endParaRPr>
          </a:p>
          <a:p>
            <a:pPr marL="68580" indent="0" algn="just">
              <a:buNone/>
            </a:pPr>
            <a:endParaRPr lang="pt-BR" sz="1800" b="1" dirty="0">
              <a:solidFill>
                <a:schemeClr val="accent1"/>
              </a:solidFill>
            </a:endParaRPr>
          </a:p>
          <a:p>
            <a:pPr algn="just"/>
            <a:endParaRPr lang="pt-BR" sz="1800" dirty="0">
              <a:solidFill>
                <a:schemeClr val="accent1"/>
              </a:solidFill>
            </a:endParaRPr>
          </a:p>
          <a:p>
            <a:pPr marL="68580" indent="0" algn="just">
              <a:buNone/>
            </a:pPr>
            <a:endParaRPr lang="pt-BR" sz="1800" b="1" dirty="0">
              <a:solidFill>
                <a:schemeClr val="accent1"/>
              </a:solidFill>
            </a:endParaRPr>
          </a:p>
        </p:txBody>
      </p:sp>
    </p:spTree>
    <p:extLst>
      <p:ext uri="{BB962C8B-B14F-4D97-AF65-F5344CB8AC3E}">
        <p14:creationId xmlns:p14="http://schemas.microsoft.com/office/powerpoint/2010/main" val="16404463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971600" y="980728"/>
            <a:ext cx="7560840" cy="1152128"/>
          </a:xfrm>
        </p:spPr>
        <p:txBody>
          <a:bodyPr>
            <a:noAutofit/>
          </a:bodyPr>
          <a:lstStyle/>
          <a:p>
            <a:pPr lvl="0" algn="ctr"/>
            <a:br>
              <a:rPr lang="pt-BR" sz="3200" b="1" dirty="0"/>
            </a:br>
            <a:br>
              <a:rPr lang="pt-BR" sz="3200" b="1" dirty="0"/>
            </a:br>
            <a:br>
              <a:rPr lang="pt-BR" sz="3200" b="1" dirty="0"/>
            </a:br>
            <a:br>
              <a:rPr lang="pt-BR" sz="3200" b="1" dirty="0"/>
            </a:br>
            <a:r>
              <a:rPr lang="pt-BR" sz="3200" dirty="0"/>
              <a:t>Classificação Orçamentária</a:t>
            </a:r>
            <a:br>
              <a:rPr lang="pt-BR" sz="3200" dirty="0"/>
            </a:br>
            <a:r>
              <a:rPr lang="pt-BR" sz="3200" dirty="0"/>
              <a:t>Parâmetros Excludentes</a:t>
            </a:r>
          </a:p>
        </p:txBody>
      </p:sp>
      <p:sp>
        <p:nvSpPr>
          <p:cNvPr id="6" name="Espaço Reservado para Conteúdo 4"/>
          <p:cNvSpPr>
            <a:spLocks noGrp="1"/>
          </p:cNvSpPr>
          <p:nvPr>
            <p:ph idx="1"/>
          </p:nvPr>
        </p:nvSpPr>
        <p:spPr>
          <a:xfrm>
            <a:off x="1043608" y="2420888"/>
            <a:ext cx="7200800" cy="3312368"/>
          </a:xfrm>
        </p:spPr>
        <p:txBody>
          <a:bodyPr>
            <a:normAutofit fontScale="85000" lnSpcReduction="20000"/>
          </a:bodyPr>
          <a:lstStyle/>
          <a:p>
            <a:pPr marL="68580" indent="0" algn="just">
              <a:buNone/>
            </a:pPr>
            <a:endParaRPr lang="pt-BR" sz="1800" b="1" dirty="0"/>
          </a:p>
          <a:p>
            <a:pPr algn="just"/>
            <a:r>
              <a:rPr lang="pt-BR" sz="1800" dirty="0">
                <a:solidFill>
                  <a:schemeClr val="accent1"/>
                </a:solidFill>
              </a:rPr>
              <a:t>Durabilidade: perde ou tem reduzidas suas condições de funcionalidade no prazo máximo de 2 anos;</a:t>
            </a:r>
          </a:p>
          <a:p>
            <a:pPr algn="just"/>
            <a:endParaRPr lang="pt-BR" sz="1800" dirty="0">
              <a:solidFill>
                <a:schemeClr val="accent1"/>
              </a:solidFill>
            </a:endParaRPr>
          </a:p>
          <a:p>
            <a:pPr algn="just"/>
            <a:r>
              <a:rPr lang="pt-BR" sz="1800" dirty="0">
                <a:solidFill>
                  <a:schemeClr val="accent1"/>
                </a:solidFill>
              </a:rPr>
              <a:t>Fragilidade: estrutura está sujeita a modificação por ser quebradiço ou deformável sendo irrecuperável ou perdendo sua identidade;</a:t>
            </a:r>
          </a:p>
          <a:p>
            <a:pPr algn="just"/>
            <a:endParaRPr lang="pt-BR" sz="1800" dirty="0">
              <a:solidFill>
                <a:schemeClr val="accent1"/>
              </a:solidFill>
            </a:endParaRPr>
          </a:p>
          <a:p>
            <a:pPr algn="just"/>
            <a:r>
              <a:rPr lang="pt-BR" sz="1800" dirty="0" err="1">
                <a:solidFill>
                  <a:schemeClr val="accent1"/>
                </a:solidFill>
              </a:rPr>
              <a:t>Perecibilidade</a:t>
            </a:r>
            <a:r>
              <a:rPr lang="pt-BR" sz="1800" dirty="0">
                <a:solidFill>
                  <a:schemeClr val="accent1"/>
                </a:solidFill>
              </a:rPr>
              <a:t>: sujeita à modificações químicas ou físicas ou que se deteriora perdendo sua característica normal de uso;</a:t>
            </a:r>
          </a:p>
          <a:p>
            <a:pPr algn="just"/>
            <a:endParaRPr lang="pt-BR" sz="1800" dirty="0">
              <a:solidFill>
                <a:schemeClr val="accent1"/>
              </a:solidFill>
            </a:endParaRPr>
          </a:p>
          <a:p>
            <a:pPr algn="just"/>
            <a:r>
              <a:rPr lang="pt-BR" sz="1800" dirty="0" err="1">
                <a:solidFill>
                  <a:schemeClr val="accent1"/>
                </a:solidFill>
              </a:rPr>
              <a:t>Incorporabilidade</a:t>
            </a:r>
            <a:r>
              <a:rPr lang="pt-BR" sz="1800" dirty="0">
                <a:solidFill>
                  <a:schemeClr val="accent1"/>
                </a:solidFill>
              </a:rPr>
              <a:t>:  quando destinado à incorporação a outro bem, não podendo ser retirado sem prejuízo das características do principal;</a:t>
            </a:r>
          </a:p>
          <a:p>
            <a:pPr marL="68580" indent="0" algn="just">
              <a:buNone/>
            </a:pPr>
            <a:r>
              <a:rPr lang="pt-BR" sz="1800" dirty="0">
                <a:solidFill>
                  <a:schemeClr val="accent1"/>
                </a:solidFill>
              </a:rPr>
              <a:t> </a:t>
            </a:r>
          </a:p>
          <a:p>
            <a:pPr algn="just"/>
            <a:r>
              <a:rPr lang="pt-BR" sz="1800" dirty="0" err="1">
                <a:solidFill>
                  <a:schemeClr val="accent1"/>
                </a:solidFill>
              </a:rPr>
              <a:t>Transformabilidade</a:t>
            </a:r>
            <a:r>
              <a:rPr lang="pt-BR" sz="1800" dirty="0">
                <a:solidFill>
                  <a:schemeClr val="accent1"/>
                </a:solidFill>
              </a:rPr>
              <a:t>: quando adquirido para fins de transformação</a:t>
            </a:r>
            <a:r>
              <a:rPr lang="pt-BR" sz="1800" b="1" dirty="0">
                <a:solidFill>
                  <a:schemeClr val="accent1"/>
                </a:solidFill>
              </a:rPr>
              <a:t>.</a:t>
            </a:r>
          </a:p>
          <a:p>
            <a:pPr algn="just"/>
            <a:endParaRPr lang="pt-BR" sz="1800" b="1" dirty="0">
              <a:solidFill>
                <a:schemeClr val="accent1"/>
              </a:solidFill>
            </a:endParaRPr>
          </a:p>
          <a:p>
            <a:pPr algn="just"/>
            <a:endParaRPr lang="pt-BR" sz="1800" b="1" dirty="0">
              <a:solidFill>
                <a:schemeClr val="accent1"/>
              </a:solidFill>
            </a:endParaRPr>
          </a:p>
          <a:p>
            <a:pPr marL="68580" indent="0" algn="just">
              <a:buNone/>
            </a:pPr>
            <a:endParaRPr lang="pt-BR" sz="1800" b="1" dirty="0">
              <a:solidFill>
                <a:schemeClr val="accent1"/>
              </a:solidFill>
            </a:endParaRPr>
          </a:p>
          <a:p>
            <a:pPr algn="just"/>
            <a:endParaRPr lang="pt-BR" sz="1800" dirty="0">
              <a:solidFill>
                <a:schemeClr val="accent1"/>
              </a:solidFill>
            </a:endParaRPr>
          </a:p>
          <a:p>
            <a:pPr marL="68580" indent="0" algn="just">
              <a:buNone/>
            </a:pPr>
            <a:endParaRPr lang="pt-BR" sz="1800" b="1" dirty="0">
              <a:solidFill>
                <a:schemeClr val="accent1"/>
              </a:solidFill>
            </a:endParaRPr>
          </a:p>
        </p:txBody>
      </p:sp>
    </p:spTree>
    <p:extLst>
      <p:ext uri="{BB962C8B-B14F-4D97-AF65-F5344CB8AC3E}">
        <p14:creationId xmlns:p14="http://schemas.microsoft.com/office/powerpoint/2010/main" val="22363495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87624" y="2996952"/>
            <a:ext cx="7024744" cy="1008112"/>
          </a:xfrm>
        </p:spPr>
        <p:txBody>
          <a:bodyPr>
            <a:normAutofit fontScale="90000"/>
          </a:bodyPr>
          <a:lstStyle/>
          <a:p>
            <a:pPr lvl="0" algn="ctr"/>
            <a:r>
              <a:rPr lang="pt-BR" dirty="0"/>
              <a:t>Rotinas da Gestão </a:t>
            </a:r>
            <a:br>
              <a:rPr lang="pt-BR" dirty="0"/>
            </a:br>
            <a:r>
              <a:rPr lang="pt-BR" dirty="0"/>
              <a:t>Patrimonial</a:t>
            </a:r>
            <a:endParaRPr lang="pt-BR" sz="3600" dirty="0"/>
          </a:p>
        </p:txBody>
      </p:sp>
      <p:sp>
        <p:nvSpPr>
          <p:cNvPr id="3" name="Espaço Reservado para Conteúdo 2"/>
          <p:cNvSpPr>
            <a:spLocks noGrp="1"/>
          </p:cNvSpPr>
          <p:nvPr>
            <p:ph idx="1"/>
          </p:nvPr>
        </p:nvSpPr>
        <p:spPr>
          <a:xfrm>
            <a:off x="1115616" y="1844824"/>
            <a:ext cx="6777317" cy="3508977"/>
          </a:xfrm>
        </p:spPr>
        <p:txBody>
          <a:bodyPr/>
          <a:lstStyle/>
          <a:p>
            <a:endParaRPr lang="pt-BR" dirty="0"/>
          </a:p>
          <a:p>
            <a:pPr marL="68580" indent="0">
              <a:buNone/>
            </a:pPr>
            <a:endParaRPr lang="pt-BR" dirty="0"/>
          </a:p>
        </p:txBody>
      </p:sp>
    </p:spTree>
    <p:extLst>
      <p:ext uri="{BB962C8B-B14F-4D97-AF65-F5344CB8AC3E}">
        <p14:creationId xmlns:p14="http://schemas.microsoft.com/office/powerpoint/2010/main" val="7914905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899592" y="980728"/>
            <a:ext cx="7560840" cy="936104"/>
          </a:xfrm>
        </p:spPr>
        <p:txBody>
          <a:bodyPr>
            <a:noAutofit/>
          </a:bodyPr>
          <a:lstStyle/>
          <a:p>
            <a:pPr lvl="0" algn="ctr"/>
            <a:br>
              <a:rPr lang="pt-BR" sz="3200" b="1" dirty="0"/>
            </a:br>
            <a:r>
              <a:rPr lang="pt-BR" sz="3200" b="1" dirty="0"/>
              <a:t>Rotina de Ingresso de Bens</a:t>
            </a:r>
            <a:endParaRPr lang="pt-BR" sz="3200" dirty="0"/>
          </a:p>
        </p:txBody>
      </p:sp>
      <p:sp>
        <p:nvSpPr>
          <p:cNvPr id="6" name="Espaço Reservado para Conteúdo 4"/>
          <p:cNvSpPr>
            <a:spLocks noGrp="1"/>
          </p:cNvSpPr>
          <p:nvPr>
            <p:ph idx="1"/>
          </p:nvPr>
        </p:nvSpPr>
        <p:spPr>
          <a:xfrm>
            <a:off x="1043608" y="1916832"/>
            <a:ext cx="7200800" cy="4248472"/>
          </a:xfrm>
        </p:spPr>
        <p:txBody>
          <a:bodyPr>
            <a:normAutofit fontScale="85000" lnSpcReduction="10000"/>
          </a:bodyPr>
          <a:lstStyle/>
          <a:p>
            <a:pPr marL="68580" indent="0" algn="just">
              <a:buNone/>
            </a:pPr>
            <a:endParaRPr lang="pt-BR" sz="1800" b="1" dirty="0"/>
          </a:p>
          <a:p>
            <a:pPr marL="68580" indent="0" algn="just">
              <a:buNone/>
            </a:pPr>
            <a:endParaRPr lang="pt-BR" sz="1800" b="1" dirty="0"/>
          </a:p>
          <a:p>
            <a:pPr algn="just"/>
            <a:r>
              <a:rPr lang="pt-BR" sz="1800" b="1" dirty="0">
                <a:solidFill>
                  <a:schemeClr val="accent1"/>
                </a:solidFill>
              </a:rPr>
              <a:t>Recebimento provisório, vistoria, recebimento definitivo(Almoxarifado);</a:t>
            </a:r>
          </a:p>
          <a:p>
            <a:pPr marL="68580" indent="0" algn="just">
              <a:buNone/>
            </a:pPr>
            <a:endParaRPr lang="pt-BR" sz="1800" b="1" dirty="0">
              <a:solidFill>
                <a:schemeClr val="accent1"/>
              </a:solidFill>
            </a:endParaRPr>
          </a:p>
          <a:p>
            <a:pPr algn="just"/>
            <a:r>
              <a:rPr lang="pt-BR" sz="1800" b="1" dirty="0">
                <a:solidFill>
                  <a:schemeClr val="accent1"/>
                </a:solidFill>
              </a:rPr>
              <a:t>Acompanhar e receber o bem do Almoxarifado;</a:t>
            </a:r>
          </a:p>
          <a:p>
            <a:pPr algn="just"/>
            <a:endParaRPr lang="pt-BR" sz="1800" b="1" dirty="0">
              <a:solidFill>
                <a:schemeClr val="accent1"/>
              </a:solidFill>
            </a:endParaRPr>
          </a:p>
          <a:p>
            <a:pPr algn="just"/>
            <a:r>
              <a:rPr lang="pt-BR" sz="1800" b="1" dirty="0">
                <a:solidFill>
                  <a:schemeClr val="accent1"/>
                </a:solidFill>
              </a:rPr>
              <a:t>Conferir documento que acompanha o bem;</a:t>
            </a:r>
          </a:p>
          <a:p>
            <a:pPr algn="just"/>
            <a:endParaRPr lang="pt-BR" sz="1800" b="1" dirty="0">
              <a:solidFill>
                <a:schemeClr val="accent1"/>
              </a:solidFill>
            </a:endParaRPr>
          </a:p>
          <a:p>
            <a:pPr algn="just"/>
            <a:r>
              <a:rPr lang="pt-BR" sz="1800" b="1" dirty="0">
                <a:solidFill>
                  <a:schemeClr val="accent1"/>
                </a:solidFill>
              </a:rPr>
              <a:t>Registro analítico no sistema informatizado / geração do número de tombamento;</a:t>
            </a:r>
          </a:p>
          <a:p>
            <a:pPr algn="just"/>
            <a:endParaRPr lang="pt-BR" sz="1800" b="1" dirty="0">
              <a:solidFill>
                <a:schemeClr val="accent1"/>
              </a:solidFill>
            </a:endParaRPr>
          </a:p>
          <a:p>
            <a:pPr algn="just"/>
            <a:r>
              <a:rPr lang="pt-BR" sz="1800" b="1" dirty="0">
                <a:solidFill>
                  <a:schemeClr val="accent1"/>
                </a:solidFill>
              </a:rPr>
              <a:t>Emplaquetamento;</a:t>
            </a:r>
          </a:p>
          <a:p>
            <a:pPr algn="just"/>
            <a:endParaRPr lang="pt-BR" sz="1800" b="1" dirty="0">
              <a:solidFill>
                <a:schemeClr val="accent1"/>
              </a:solidFill>
            </a:endParaRPr>
          </a:p>
          <a:p>
            <a:pPr algn="just"/>
            <a:r>
              <a:rPr lang="pt-BR" sz="1800" b="1" dirty="0">
                <a:solidFill>
                  <a:schemeClr val="accent1"/>
                </a:solidFill>
              </a:rPr>
              <a:t>Emissão de termo de responsabilidade / transferência;</a:t>
            </a:r>
          </a:p>
          <a:p>
            <a:pPr algn="just"/>
            <a:endParaRPr lang="pt-BR" sz="1800" b="1" dirty="0">
              <a:solidFill>
                <a:schemeClr val="accent1"/>
              </a:solidFill>
            </a:endParaRPr>
          </a:p>
          <a:p>
            <a:pPr algn="just"/>
            <a:r>
              <a:rPr lang="pt-BR" sz="1800" b="1" dirty="0">
                <a:solidFill>
                  <a:schemeClr val="accent1"/>
                </a:solidFill>
              </a:rPr>
              <a:t>Comunicação à Contabilidade para registro sintético.</a:t>
            </a:r>
          </a:p>
          <a:p>
            <a:pPr marL="68580" indent="0" algn="just">
              <a:buNone/>
            </a:pPr>
            <a:endParaRPr lang="pt-BR" sz="1800" b="1" dirty="0"/>
          </a:p>
        </p:txBody>
      </p:sp>
    </p:spTree>
    <p:extLst>
      <p:ext uri="{BB962C8B-B14F-4D97-AF65-F5344CB8AC3E}">
        <p14:creationId xmlns:p14="http://schemas.microsoft.com/office/powerpoint/2010/main" val="61203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5616" y="1196752"/>
            <a:ext cx="7024744" cy="648072"/>
          </a:xfrm>
        </p:spPr>
        <p:txBody>
          <a:bodyPr>
            <a:normAutofit fontScale="90000"/>
          </a:bodyPr>
          <a:lstStyle/>
          <a:p>
            <a:pPr lvl="0" algn="ctr"/>
            <a:br>
              <a:rPr lang="pt-BR" dirty="0"/>
            </a:br>
            <a:br>
              <a:rPr lang="pt-BR" dirty="0"/>
            </a:br>
            <a:br>
              <a:rPr lang="pt-BR" dirty="0"/>
            </a:br>
            <a:br>
              <a:rPr lang="pt-BR" dirty="0"/>
            </a:br>
            <a:br>
              <a:rPr lang="pt-BR" sz="3600" dirty="0"/>
            </a:br>
            <a:r>
              <a:rPr lang="pt-BR" sz="3600" dirty="0"/>
              <a:t>Princípios Constitucionais</a:t>
            </a:r>
          </a:p>
        </p:txBody>
      </p:sp>
      <p:sp>
        <p:nvSpPr>
          <p:cNvPr id="5" name="Espaço Reservado para Conteúdo 4"/>
          <p:cNvSpPr>
            <a:spLocks noGrp="1"/>
          </p:cNvSpPr>
          <p:nvPr>
            <p:ph idx="1"/>
          </p:nvPr>
        </p:nvSpPr>
        <p:spPr>
          <a:xfrm>
            <a:off x="539552" y="2132856"/>
            <a:ext cx="7632848" cy="864096"/>
          </a:xfrm>
          <a:solidFill>
            <a:schemeClr val="bg1"/>
          </a:solidFill>
        </p:spPr>
        <p:txBody>
          <a:bodyPr>
            <a:normAutofit/>
          </a:bodyPr>
          <a:lstStyle/>
          <a:p>
            <a:pPr marL="68580" indent="0" algn="ctr">
              <a:buNone/>
            </a:pPr>
            <a:r>
              <a:rPr lang="pt-BR" sz="1800" b="1" dirty="0">
                <a:solidFill>
                  <a:schemeClr val="accent1"/>
                </a:solidFill>
              </a:rPr>
              <a:t>Legalidade, Impessoalidade, Moralidade, Publicidade e Eficiência</a:t>
            </a:r>
          </a:p>
          <a:p>
            <a:pPr algn="ctr"/>
            <a:endParaRPr lang="pt-BR" sz="1800" b="1" dirty="0">
              <a:solidFill>
                <a:schemeClr val="accent1"/>
              </a:solidFill>
            </a:endParaRPr>
          </a:p>
          <a:p>
            <a:pPr algn="ctr"/>
            <a:endParaRPr lang="pt-BR" sz="1800" b="1" dirty="0">
              <a:solidFill>
                <a:schemeClr val="accent1"/>
              </a:solidFill>
            </a:endParaRPr>
          </a:p>
          <a:p>
            <a:pPr algn="ctr"/>
            <a:endParaRPr lang="pt-BR" sz="1800" b="1" dirty="0">
              <a:solidFill>
                <a:schemeClr val="accent1"/>
              </a:solidFill>
            </a:endParaRPr>
          </a:p>
          <a:p>
            <a:pPr algn="ctr"/>
            <a:endParaRPr lang="pt-BR" sz="1800" b="1" dirty="0">
              <a:solidFill>
                <a:schemeClr val="accent1"/>
              </a:solidFill>
            </a:endParaRPr>
          </a:p>
          <a:p>
            <a:pPr algn="ctr"/>
            <a:endParaRPr lang="pt-BR" sz="1800" b="1" dirty="0">
              <a:solidFill>
                <a:schemeClr val="accent1"/>
              </a:solidFill>
            </a:endParaRPr>
          </a:p>
          <a:p>
            <a:pPr algn="ctr"/>
            <a:endParaRPr lang="pt-BR" sz="1800" b="1" dirty="0">
              <a:solidFill>
                <a:schemeClr val="accent1"/>
              </a:solidFill>
            </a:endParaRPr>
          </a:p>
          <a:p>
            <a:pPr algn="ctr"/>
            <a:endParaRPr lang="pt-BR" sz="1800" b="1" dirty="0">
              <a:solidFill>
                <a:schemeClr val="accent1"/>
              </a:solidFill>
            </a:endParaRPr>
          </a:p>
          <a:p>
            <a:pPr algn="ctr"/>
            <a:endParaRPr lang="pt-BR" sz="1800" b="1" dirty="0">
              <a:solidFill>
                <a:schemeClr val="accent1"/>
              </a:solidFill>
            </a:endParaRPr>
          </a:p>
          <a:p>
            <a:pPr algn="ctr"/>
            <a:endParaRPr lang="pt-BR" sz="1800" b="1" dirty="0">
              <a:solidFill>
                <a:schemeClr val="accent1"/>
              </a:solidFill>
            </a:endParaRPr>
          </a:p>
          <a:p>
            <a:pPr algn="ctr"/>
            <a:endParaRPr lang="pt-BR" sz="1800" b="1" dirty="0">
              <a:solidFill>
                <a:schemeClr val="accent1"/>
              </a:solidFill>
            </a:endParaRPr>
          </a:p>
          <a:p>
            <a:pPr algn="ctr"/>
            <a:endParaRPr lang="pt-BR" sz="1800" b="1" dirty="0">
              <a:solidFill>
                <a:schemeClr val="accent1"/>
              </a:solidFill>
            </a:endParaRPr>
          </a:p>
          <a:p>
            <a:pPr marL="68580" indent="0" algn="ctr">
              <a:buNone/>
            </a:pPr>
            <a:endParaRPr lang="pt-BR" sz="1800" b="1" dirty="0">
              <a:solidFill>
                <a:schemeClr val="accent1"/>
              </a:solidFill>
            </a:endParaRPr>
          </a:p>
          <a:p>
            <a:pPr marL="68580" indent="0" algn="just">
              <a:buNone/>
            </a:pPr>
            <a:endParaRPr lang="pt-BR" sz="1800" b="1" dirty="0"/>
          </a:p>
          <a:p>
            <a:pPr algn="just"/>
            <a:endParaRPr lang="pt-BR" sz="1800" dirty="0"/>
          </a:p>
        </p:txBody>
      </p:sp>
      <p:sp>
        <p:nvSpPr>
          <p:cNvPr id="3" name="Retângulo 2"/>
          <p:cNvSpPr/>
          <p:nvPr/>
        </p:nvSpPr>
        <p:spPr>
          <a:xfrm>
            <a:off x="703552" y="2996952"/>
            <a:ext cx="7848872" cy="3508653"/>
          </a:xfrm>
          <a:prstGeom prst="rect">
            <a:avLst/>
          </a:prstGeom>
          <a:solidFill>
            <a:schemeClr val="bg1"/>
          </a:solidFill>
          <a:ln>
            <a:solidFill>
              <a:schemeClr val="bg1"/>
            </a:solidFill>
          </a:ln>
        </p:spPr>
        <p:txBody>
          <a:bodyPr wrap="square">
            <a:spAutoFit/>
          </a:bodyPr>
          <a:lstStyle/>
          <a:p>
            <a:pPr algn="ctr"/>
            <a:r>
              <a:rPr lang="pt-BR" sz="3200" dirty="0">
                <a:solidFill>
                  <a:schemeClr val="accent1"/>
                </a:solidFill>
              </a:rPr>
              <a:t>      Fundamentos de Gestão</a:t>
            </a:r>
          </a:p>
          <a:p>
            <a:endParaRPr lang="pt-BR" sz="3200" b="1" dirty="0">
              <a:solidFill>
                <a:schemeClr val="accent1"/>
              </a:solidFill>
            </a:endParaRPr>
          </a:p>
          <a:p>
            <a:pPr algn="ctr"/>
            <a:r>
              <a:rPr lang="pt-BR" b="1" dirty="0">
                <a:solidFill>
                  <a:schemeClr val="accent1"/>
                </a:solidFill>
              </a:rPr>
              <a:t>Eficácia: fazer o que tem que ser feito, alcance de resultados;</a:t>
            </a:r>
          </a:p>
          <a:p>
            <a:pPr algn="ctr"/>
            <a:endParaRPr lang="pt-BR" b="1" dirty="0">
              <a:solidFill>
                <a:schemeClr val="accent1"/>
              </a:solidFill>
            </a:endParaRPr>
          </a:p>
          <a:p>
            <a:pPr algn="ctr"/>
            <a:r>
              <a:rPr lang="pt-BR" b="1" dirty="0">
                <a:solidFill>
                  <a:schemeClr val="accent1"/>
                </a:solidFill>
              </a:rPr>
              <a:t>Eficiência: fazer corretamente e da melhor maneira possível, utilização produtiva de recursos;</a:t>
            </a:r>
          </a:p>
          <a:p>
            <a:pPr algn="ctr"/>
            <a:endParaRPr lang="pt-BR" b="1" dirty="0">
              <a:solidFill>
                <a:schemeClr val="accent1"/>
              </a:solidFill>
            </a:endParaRPr>
          </a:p>
          <a:p>
            <a:pPr algn="ctr"/>
            <a:r>
              <a:rPr lang="pt-BR" b="1" dirty="0">
                <a:solidFill>
                  <a:schemeClr val="accent1"/>
                </a:solidFill>
              </a:rPr>
              <a:t>Efetividade: impacto do fazer corretamente o que tem que ser feito</a:t>
            </a:r>
            <a:endParaRPr lang="pt-BR" sz="3200" b="1" dirty="0">
              <a:solidFill>
                <a:schemeClr val="accent1"/>
              </a:solidFill>
            </a:endParaRPr>
          </a:p>
          <a:p>
            <a:pPr algn="ctr"/>
            <a:endParaRPr lang="pt-BR" b="1" dirty="0">
              <a:solidFill>
                <a:schemeClr val="accent1"/>
              </a:solidFill>
            </a:endParaRPr>
          </a:p>
          <a:p>
            <a:endParaRPr lang="pt-BR" sz="3200" b="1" dirty="0">
              <a:solidFill>
                <a:schemeClr val="accent1"/>
              </a:solidFill>
            </a:endParaRPr>
          </a:p>
        </p:txBody>
      </p:sp>
    </p:spTree>
    <p:extLst>
      <p:ext uri="{BB962C8B-B14F-4D97-AF65-F5344CB8AC3E}">
        <p14:creationId xmlns:p14="http://schemas.microsoft.com/office/powerpoint/2010/main" val="907179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899592" y="980728"/>
            <a:ext cx="7560840" cy="1296144"/>
          </a:xfrm>
        </p:spPr>
        <p:txBody>
          <a:bodyPr>
            <a:noAutofit/>
          </a:bodyPr>
          <a:lstStyle/>
          <a:p>
            <a:pPr lvl="0" algn="ctr"/>
            <a:br>
              <a:rPr lang="pt-BR" sz="3200" b="1" dirty="0"/>
            </a:br>
            <a:r>
              <a:rPr lang="pt-BR" sz="3200" b="1" dirty="0"/>
              <a:t>Rotina de Ingresso de Bens</a:t>
            </a:r>
            <a:br>
              <a:rPr lang="pt-BR" sz="3200" b="1" dirty="0"/>
            </a:br>
            <a:r>
              <a:rPr lang="pt-BR" sz="3200" b="1" dirty="0"/>
              <a:t>Tombamento</a:t>
            </a:r>
            <a:endParaRPr lang="pt-BR" sz="3200" dirty="0"/>
          </a:p>
        </p:txBody>
      </p:sp>
      <p:sp>
        <p:nvSpPr>
          <p:cNvPr id="6" name="Espaço Reservado para Conteúdo 4"/>
          <p:cNvSpPr>
            <a:spLocks noGrp="1"/>
          </p:cNvSpPr>
          <p:nvPr>
            <p:ph idx="1"/>
          </p:nvPr>
        </p:nvSpPr>
        <p:spPr>
          <a:xfrm>
            <a:off x="1043608" y="2564904"/>
            <a:ext cx="7200800" cy="3312368"/>
          </a:xfrm>
        </p:spPr>
        <p:txBody>
          <a:bodyPr>
            <a:normAutofit fontScale="85000" lnSpcReduction="10000"/>
          </a:bodyPr>
          <a:lstStyle/>
          <a:p>
            <a:pPr marL="68580" indent="0" algn="just">
              <a:buNone/>
            </a:pPr>
            <a:endParaRPr lang="pt-BR" sz="1800" b="1" dirty="0"/>
          </a:p>
          <a:p>
            <a:pPr algn="just"/>
            <a:r>
              <a:rPr lang="pt-BR" sz="1800" b="1" dirty="0">
                <a:solidFill>
                  <a:schemeClr val="accent1"/>
                </a:solidFill>
              </a:rPr>
              <a:t>Regras fundamentais:</a:t>
            </a:r>
          </a:p>
          <a:p>
            <a:pPr algn="just"/>
            <a:endParaRPr lang="pt-BR" sz="1800" b="1" dirty="0">
              <a:solidFill>
                <a:schemeClr val="accent1"/>
              </a:solidFill>
            </a:endParaRPr>
          </a:p>
          <a:p>
            <a:pPr algn="just"/>
            <a:r>
              <a:rPr lang="pt-BR" sz="1800" b="1" dirty="0">
                <a:solidFill>
                  <a:schemeClr val="accent1"/>
                </a:solidFill>
              </a:rPr>
              <a:t>Número de tombamento é sequencial independente da natureza, grupo ou espécie de bem;</a:t>
            </a:r>
          </a:p>
          <a:p>
            <a:pPr algn="just"/>
            <a:endParaRPr lang="pt-BR" sz="1800" b="1" dirty="0">
              <a:solidFill>
                <a:schemeClr val="accent1"/>
              </a:solidFill>
            </a:endParaRPr>
          </a:p>
          <a:p>
            <a:pPr algn="just"/>
            <a:r>
              <a:rPr lang="pt-BR" sz="1800" b="1" dirty="0">
                <a:solidFill>
                  <a:schemeClr val="accent1"/>
                </a:solidFill>
              </a:rPr>
              <a:t>Número de tombamento não devem ser reutilizados;</a:t>
            </a:r>
          </a:p>
          <a:p>
            <a:pPr algn="just"/>
            <a:endParaRPr lang="pt-BR" sz="1800" b="1" dirty="0">
              <a:solidFill>
                <a:schemeClr val="accent1"/>
              </a:solidFill>
            </a:endParaRPr>
          </a:p>
          <a:p>
            <a:pPr algn="just"/>
            <a:r>
              <a:rPr lang="pt-BR" sz="1800" b="1" dirty="0">
                <a:solidFill>
                  <a:schemeClr val="accent1"/>
                </a:solidFill>
              </a:rPr>
              <a:t>Alteração de número de tombamento apenas em casos de estorno por erro ou reinício da numeração em substituição a já existente;</a:t>
            </a:r>
          </a:p>
          <a:p>
            <a:pPr algn="just"/>
            <a:endParaRPr lang="pt-BR" sz="1800" b="1" dirty="0">
              <a:solidFill>
                <a:schemeClr val="accent1"/>
              </a:solidFill>
            </a:endParaRPr>
          </a:p>
          <a:p>
            <a:pPr algn="just"/>
            <a:r>
              <a:rPr lang="pt-BR" sz="1800" b="1" dirty="0">
                <a:solidFill>
                  <a:schemeClr val="accent1"/>
                </a:solidFill>
              </a:rPr>
              <a:t>Conferência periódica dos registros e de sua conformidade entre as informações no sistema com a análise física dos bens.</a:t>
            </a:r>
          </a:p>
          <a:p>
            <a:pPr algn="just"/>
            <a:endParaRPr lang="pt-BR" sz="1800" b="1" dirty="0">
              <a:solidFill>
                <a:schemeClr val="accent1"/>
              </a:solidFill>
            </a:endParaRPr>
          </a:p>
          <a:p>
            <a:pPr marL="68580" indent="0" algn="just">
              <a:buNone/>
            </a:pPr>
            <a:endParaRPr lang="pt-BR" sz="1800" b="1" dirty="0"/>
          </a:p>
        </p:txBody>
      </p:sp>
    </p:spTree>
    <p:extLst>
      <p:ext uri="{BB962C8B-B14F-4D97-AF65-F5344CB8AC3E}">
        <p14:creationId xmlns:p14="http://schemas.microsoft.com/office/powerpoint/2010/main" val="169043339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899592" y="980728"/>
            <a:ext cx="7560840" cy="1296144"/>
          </a:xfrm>
        </p:spPr>
        <p:txBody>
          <a:bodyPr>
            <a:noAutofit/>
          </a:bodyPr>
          <a:lstStyle/>
          <a:p>
            <a:pPr lvl="0" algn="ctr"/>
            <a:br>
              <a:rPr lang="pt-BR" sz="3200" b="1" dirty="0"/>
            </a:br>
            <a:r>
              <a:rPr lang="pt-BR" sz="3200" b="1" dirty="0"/>
              <a:t>Rotina de Ingresso de Bens</a:t>
            </a:r>
            <a:br>
              <a:rPr lang="pt-BR" sz="3200" b="1" dirty="0"/>
            </a:br>
            <a:r>
              <a:rPr lang="pt-BR" sz="3200" b="1" dirty="0"/>
              <a:t>Etiquetagem</a:t>
            </a:r>
            <a:endParaRPr lang="pt-BR" sz="3200" dirty="0"/>
          </a:p>
        </p:txBody>
      </p:sp>
      <p:sp>
        <p:nvSpPr>
          <p:cNvPr id="6" name="Espaço Reservado para Conteúdo 4"/>
          <p:cNvSpPr>
            <a:spLocks noGrp="1"/>
          </p:cNvSpPr>
          <p:nvPr>
            <p:ph idx="1"/>
          </p:nvPr>
        </p:nvSpPr>
        <p:spPr>
          <a:xfrm>
            <a:off x="1043608" y="2348880"/>
            <a:ext cx="7200800" cy="4176464"/>
          </a:xfrm>
        </p:spPr>
        <p:txBody>
          <a:bodyPr>
            <a:normAutofit fontScale="92500" lnSpcReduction="20000"/>
          </a:bodyPr>
          <a:lstStyle/>
          <a:p>
            <a:pPr marL="68580" indent="0" algn="just">
              <a:buNone/>
            </a:pPr>
            <a:endParaRPr lang="pt-BR" sz="1800" b="1" dirty="0"/>
          </a:p>
          <a:p>
            <a:pPr algn="just"/>
            <a:r>
              <a:rPr lang="pt-BR" sz="1800" b="1" dirty="0">
                <a:solidFill>
                  <a:schemeClr val="accent1"/>
                </a:solidFill>
              </a:rPr>
              <a:t>Identificação do bem por meio de plaqueta, etiqueta, carimbo ou assemelhados;</a:t>
            </a:r>
          </a:p>
          <a:p>
            <a:pPr algn="just"/>
            <a:endParaRPr lang="pt-BR" sz="1800" b="1" dirty="0">
              <a:solidFill>
                <a:schemeClr val="accent1"/>
              </a:solidFill>
            </a:endParaRPr>
          </a:p>
          <a:p>
            <a:pPr algn="just"/>
            <a:r>
              <a:rPr lang="pt-BR" sz="1800" b="1" dirty="0">
                <a:solidFill>
                  <a:schemeClr val="accent1"/>
                </a:solidFill>
              </a:rPr>
              <a:t>Número de tombamento e identificação da entidade;</a:t>
            </a:r>
          </a:p>
          <a:p>
            <a:pPr algn="just"/>
            <a:endParaRPr lang="pt-BR" sz="1800" b="1" dirty="0">
              <a:solidFill>
                <a:schemeClr val="accent1"/>
              </a:solidFill>
            </a:endParaRPr>
          </a:p>
          <a:p>
            <a:pPr algn="just"/>
            <a:r>
              <a:rPr lang="pt-BR" sz="1800" b="1" dirty="0">
                <a:solidFill>
                  <a:schemeClr val="accent1"/>
                </a:solidFill>
              </a:rPr>
              <a:t>Afixar em local de fácil visualização;</a:t>
            </a:r>
          </a:p>
          <a:p>
            <a:pPr algn="just"/>
            <a:endParaRPr lang="pt-BR" sz="1800" b="1" dirty="0">
              <a:solidFill>
                <a:schemeClr val="accent1"/>
              </a:solidFill>
            </a:endParaRPr>
          </a:p>
          <a:p>
            <a:pPr algn="just"/>
            <a:r>
              <a:rPr lang="pt-BR" sz="1800" b="1" dirty="0">
                <a:solidFill>
                  <a:schemeClr val="accent1"/>
                </a:solidFill>
              </a:rPr>
              <a:t>Afixar em partes que ofereçam boa aderência;</a:t>
            </a:r>
          </a:p>
          <a:p>
            <a:pPr algn="just"/>
            <a:endParaRPr lang="pt-BR" sz="1800" b="1" dirty="0">
              <a:solidFill>
                <a:schemeClr val="accent1"/>
              </a:solidFill>
            </a:endParaRPr>
          </a:p>
          <a:p>
            <a:pPr algn="just"/>
            <a:r>
              <a:rPr lang="pt-BR" sz="1800" b="1" dirty="0">
                <a:solidFill>
                  <a:schemeClr val="accent1"/>
                </a:solidFill>
              </a:rPr>
              <a:t>Evitar áreas que podem danificar a plaqueta facilmente;</a:t>
            </a:r>
          </a:p>
          <a:p>
            <a:pPr algn="just"/>
            <a:endParaRPr lang="pt-BR" sz="1800" b="1" dirty="0">
              <a:solidFill>
                <a:schemeClr val="accent1"/>
              </a:solidFill>
            </a:endParaRPr>
          </a:p>
          <a:p>
            <a:pPr algn="just"/>
            <a:r>
              <a:rPr lang="pt-BR" sz="1800" b="1" dirty="0">
                <a:solidFill>
                  <a:schemeClr val="accent1"/>
                </a:solidFill>
              </a:rPr>
              <a:t>Evitar locais que podem deteriorar a plaqueta ou o bem;</a:t>
            </a:r>
          </a:p>
          <a:p>
            <a:pPr algn="just"/>
            <a:endParaRPr lang="pt-BR" sz="1800" b="1" dirty="0">
              <a:solidFill>
                <a:schemeClr val="accent1"/>
              </a:solidFill>
            </a:endParaRPr>
          </a:p>
          <a:p>
            <a:pPr algn="just"/>
            <a:r>
              <a:rPr lang="pt-BR" sz="1800" b="1" dirty="0">
                <a:solidFill>
                  <a:schemeClr val="accent1"/>
                </a:solidFill>
              </a:rPr>
              <a:t>Não afixar sobre área que contenha outras identificações do bem.</a:t>
            </a:r>
          </a:p>
          <a:p>
            <a:pPr algn="just"/>
            <a:endParaRPr lang="pt-BR" sz="1800" b="1" dirty="0">
              <a:solidFill>
                <a:schemeClr val="accent1"/>
              </a:solidFill>
            </a:endParaRPr>
          </a:p>
          <a:p>
            <a:pPr algn="just"/>
            <a:endParaRPr lang="pt-BR" sz="1800" b="1" dirty="0">
              <a:solidFill>
                <a:schemeClr val="accent1"/>
              </a:solidFill>
            </a:endParaRPr>
          </a:p>
          <a:p>
            <a:pPr algn="just"/>
            <a:endParaRPr lang="pt-BR" sz="1800" b="1" dirty="0">
              <a:solidFill>
                <a:schemeClr val="accent1"/>
              </a:solidFill>
            </a:endParaRPr>
          </a:p>
          <a:p>
            <a:pPr algn="just"/>
            <a:endParaRPr lang="pt-BR" sz="1800" b="1" dirty="0">
              <a:solidFill>
                <a:schemeClr val="accent1"/>
              </a:solidFill>
            </a:endParaRPr>
          </a:p>
          <a:p>
            <a:pPr algn="just"/>
            <a:endParaRPr lang="pt-BR" sz="1800" b="1" dirty="0">
              <a:solidFill>
                <a:schemeClr val="accent1"/>
              </a:solidFill>
            </a:endParaRPr>
          </a:p>
          <a:p>
            <a:pPr marL="68580" indent="0" algn="just">
              <a:buNone/>
            </a:pPr>
            <a:endParaRPr lang="pt-BR" sz="1800" b="1" dirty="0"/>
          </a:p>
        </p:txBody>
      </p:sp>
    </p:spTree>
    <p:extLst>
      <p:ext uri="{BB962C8B-B14F-4D97-AF65-F5344CB8AC3E}">
        <p14:creationId xmlns:p14="http://schemas.microsoft.com/office/powerpoint/2010/main" val="1316591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899592" y="980728"/>
            <a:ext cx="7560840" cy="1296144"/>
          </a:xfrm>
        </p:spPr>
        <p:txBody>
          <a:bodyPr>
            <a:noAutofit/>
          </a:bodyPr>
          <a:lstStyle/>
          <a:p>
            <a:pPr lvl="0" algn="ctr"/>
            <a:br>
              <a:rPr lang="pt-BR" sz="3200" b="1" dirty="0"/>
            </a:br>
            <a:r>
              <a:rPr lang="pt-BR" sz="3200" b="1" dirty="0"/>
              <a:t>Rotina de Ingresso de Bens</a:t>
            </a:r>
            <a:br>
              <a:rPr lang="pt-BR" sz="3200" b="1" dirty="0"/>
            </a:br>
            <a:r>
              <a:rPr lang="pt-BR" sz="3200" b="1" dirty="0"/>
              <a:t>Etiquetagem</a:t>
            </a:r>
            <a:endParaRPr lang="pt-BR" sz="3200" dirty="0"/>
          </a:p>
        </p:txBody>
      </p:sp>
      <p:sp>
        <p:nvSpPr>
          <p:cNvPr id="6" name="Espaço Reservado para Conteúdo 4"/>
          <p:cNvSpPr>
            <a:spLocks noGrp="1"/>
          </p:cNvSpPr>
          <p:nvPr>
            <p:ph idx="1"/>
          </p:nvPr>
        </p:nvSpPr>
        <p:spPr>
          <a:xfrm>
            <a:off x="1043608" y="2564904"/>
            <a:ext cx="7200800" cy="3744416"/>
          </a:xfrm>
        </p:spPr>
        <p:txBody>
          <a:bodyPr>
            <a:normAutofit lnSpcReduction="10000"/>
          </a:bodyPr>
          <a:lstStyle/>
          <a:p>
            <a:pPr marL="68580" indent="0" algn="just">
              <a:buNone/>
            </a:pPr>
            <a:endParaRPr lang="pt-BR" sz="1800" b="1" dirty="0"/>
          </a:p>
          <a:p>
            <a:pPr algn="just"/>
            <a:r>
              <a:rPr lang="pt-BR" sz="1800" b="1" dirty="0">
                <a:solidFill>
                  <a:schemeClr val="accent1"/>
                </a:solidFill>
              </a:rPr>
              <a:t>A falta de etiqueta ou utilização de plaquetas não padronizadas devem ser controladas por meio de cadastro via sistema ou relação impressa com sua devida justificativa;</a:t>
            </a:r>
          </a:p>
          <a:p>
            <a:pPr algn="just"/>
            <a:endParaRPr lang="pt-BR" sz="1800" b="1" dirty="0">
              <a:solidFill>
                <a:schemeClr val="accent1"/>
              </a:solidFill>
            </a:endParaRPr>
          </a:p>
          <a:p>
            <a:pPr algn="just"/>
            <a:r>
              <a:rPr lang="pt-BR" sz="1800" b="1" dirty="0">
                <a:solidFill>
                  <a:schemeClr val="accent1"/>
                </a:solidFill>
              </a:rPr>
              <a:t>Bens de pequeno porte: se possível identificar por meio de gravação, pintura ou outra forma que se mostre conveniente;</a:t>
            </a:r>
          </a:p>
          <a:p>
            <a:pPr algn="just"/>
            <a:endParaRPr lang="pt-BR" sz="1800" b="1" dirty="0">
              <a:solidFill>
                <a:schemeClr val="accent1"/>
              </a:solidFill>
            </a:endParaRPr>
          </a:p>
          <a:p>
            <a:pPr algn="just"/>
            <a:r>
              <a:rPr lang="pt-BR" sz="1800" b="1" dirty="0">
                <a:solidFill>
                  <a:schemeClr val="accent1"/>
                </a:solidFill>
              </a:rPr>
              <a:t>A manutenção das etiquetas é de responsabilidade do usuário / detentor do bem assim como a comunicação ao setor de patrimônio por danos ou extravios.</a:t>
            </a:r>
          </a:p>
          <a:p>
            <a:pPr algn="just"/>
            <a:endParaRPr lang="pt-BR" sz="1800" b="1" dirty="0">
              <a:solidFill>
                <a:schemeClr val="accent1"/>
              </a:solidFill>
            </a:endParaRPr>
          </a:p>
          <a:p>
            <a:pPr algn="just"/>
            <a:endParaRPr lang="pt-BR" sz="1800" b="1" dirty="0">
              <a:solidFill>
                <a:schemeClr val="accent1"/>
              </a:solidFill>
            </a:endParaRPr>
          </a:p>
          <a:p>
            <a:pPr marL="68580" indent="0" algn="just">
              <a:buNone/>
            </a:pPr>
            <a:endParaRPr lang="pt-BR" sz="1800" b="1" dirty="0"/>
          </a:p>
        </p:txBody>
      </p:sp>
    </p:spTree>
    <p:extLst>
      <p:ext uri="{BB962C8B-B14F-4D97-AF65-F5344CB8AC3E}">
        <p14:creationId xmlns:p14="http://schemas.microsoft.com/office/powerpoint/2010/main" val="37666378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899592" y="1124744"/>
            <a:ext cx="7560840" cy="1296144"/>
          </a:xfrm>
        </p:spPr>
        <p:txBody>
          <a:bodyPr>
            <a:noAutofit/>
          </a:bodyPr>
          <a:lstStyle/>
          <a:p>
            <a:pPr lvl="0" algn="ctr"/>
            <a:br>
              <a:rPr lang="pt-BR" sz="3200" b="1" dirty="0"/>
            </a:br>
            <a:r>
              <a:rPr lang="pt-BR" sz="3200" b="1" dirty="0"/>
              <a:t>Rotina de Ingresso de Bens</a:t>
            </a:r>
            <a:br>
              <a:rPr lang="pt-BR" sz="3200" b="1" dirty="0"/>
            </a:br>
            <a:r>
              <a:rPr lang="pt-BR" sz="3200" b="1" dirty="0"/>
              <a:t>por Doação</a:t>
            </a:r>
            <a:endParaRPr lang="pt-BR" sz="3200" dirty="0"/>
          </a:p>
        </p:txBody>
      </p:sp>
      <p:sp>
        <p:nvSpPr>
          <p:cNvPr id="6" name="Espaço Reservado para Conteúdo 4"/>
          <p:cNvSpPr>
            <a:spLocks noGrp="1"/>
          </p:cNvSpPr>
          <p:nvPr>
            <p:ph idx="1"/>
          </p:nvPr>
        </p:nvSpPr>
        <p:spPr>
          <a:xfrm>
            <a:off x="1043608" y="2564904"/>
            <a:ext cx="7200800" cy="3816424"/>
          </a:xfrm>
        </p:spPr>
        <p:txBody>
          <a:bodyPr>
            <a:normAutofit fontScale="92500" lnSpcReduction="20000"/>
          </a:bodyPr>
          <a:lstStyle/>
          <a:p>
            <a:pPr marL="68580" indent="0" algn="just">
              <a:buNone/>
            </a:pPr>
            <a:endParaRPr lang="pt-BR" sz="1800" b="1" dirty="0"/>
          </a:p>
          <a:p>
            <a:pPr algn="just"/>
            <a:r>
              <a:rPr lang="pt-BR" sz="1800" b="1" dirty="0">
                <a:solidFill>
                  <a:schemeClr val="accent1"/>
                </a:solidFill>
              </a:rPr>
              <a:t>Transferência por liberalidade do detentor do bem para outra pessoa;</a:t>
            </a:r>
          </a:p>
          <a:p>
            <a:pPr algn="just"/>
            <a:endParaRPr lang="pt-BR" sz="1800" b="1" dirty="0">
              <a:solidFill>
                <a:schemeClr val="accent1"/>
              </a:solidFill>
            </a:endParaRPr>
          </a:p>
          <a:p>
            <a:pPr algn="just"/>
            <a:r>
              <a:rPr lang="pt-BR" sz="1800" b="1" dirty="0">
                <a:solidFill>
                  <a:schemeClr val="accent1"/>
                </a:solidFill>
              </a:rPr>
              <a:t>Principal dificuldade: determinação do valor / avaliação do bem;</a:t>
            </a:r>
          </a:p>
          <a:p>
            <a:pPr algn="just"/>
            <a:endParaRPr lang="pt-BR" sz="1800" b="1" dirty="0">
              <a:solidFill>
                <a:schemeClr val="accent1"/>
              </a:solidFill>
            </a:endParaRPr>
          </a:p>
          <a:p>
            <a:pPr algn="just"/>
            <a:r>
              <a:rPr lang="pt-BR" sz="1800" b="1" dirty="0">
                <a:solidFill>
                  <a:schemeClr val="accent1"/>
                </a:solidFill>
              </a:rPr>
              <a:t>Possibilidades:</a:t>
            </a:r>
          </a:p>
          <a:p>
            <a:pPr algn="just"/>
            <a:endParaRPr lang="pt-BR" sz="1800" b="1" dirty="0">
              <a:solidFill>
                <a:schemeClr val="accent1"/>
              </a:solidFill>
            </a:endParaRPr>
          </a:p>
          <a:p>
            <a:pPr algn="just"/>
            <a:r>
              <a:rPr lang="pt-BR" sz="1800" b="1" dirty="0">
                <a:solidFill>
                  <a:schemeClr val="accent1"/>
                </a:solidFill>
              </a:rPr>
              <a:t>atribuir ao bem o valor constante no termo de doação ou;</a:t>
            </a:r>
          </a:p>
          <a:p>
            <a:pPr algn="just"/>
            <a:endParaRPr lang="pt-BR" sz="1800" b="1" dirty="0">
              <a:solidFill>
                <a:schemeClr val="accent1"/>
              </a:solidFill>
            </a:endParaRPr>
          </a:p>
          <a:p>
            <a:pPr algn="just"/>
            <a:r>
              <a:rPr lang="pt-BR" sz="1800" b="1" dirty="0">
                <a:solidFill>
                  <a:schemeClr val="accent1"/>
                </a:solidFill>
              </a:rPr>
              <a:t>realizar uma avaliação por meio de comissão específica, empresa ou técnico especializado mediante procedimento fundamentado.</a:t>
            </a:r>
          </a:p>
          <a:p>
            <a:pPr algn="just"/>
            <a:endParaRPr lang="pt-BR" sz="1800" b="1" dirty="0">
              <a:solidFill>
                <a:schemeClr val="accent1"/>
              </a:solidFill>
            </a:endParaRPr>
          </a:p>
          <a:p>
            <a:pPr marL="68580" indent="0" algn="just">
              <a:buNone/>
            </a:pPr>
            <a:endParaRPr lang="pt-BR" sz="1800" b="1" dirty="0"/>
          </a:p>
        </p:txBody>
      </p:sp>
    </p:spTree>
    <p:extLst>
      <p:ext uri="{BB962C8B-B14F-4D97-AF65-F5344CB8AC3E}">
        <p14:creationId xmlns:p14="http://schemas.microsoft.com/office/powerpoint/2010/main" val="34532449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87624" y="3284984"/>
            <a:ext cx="7024744" cy="1008112"/>
          </a:xfrm>
        </p:spPr>
        <p:txBody>
          <a:bodyPr>
            <a:noAutofit/>
          </a:bodyPr>
          <a:lstStyle/>
          <a:p>
            <a:pPr lvl="0" algn="ctr"/>
            <a:r>
              <a:rPr lang="pt-BR" dirty="0"/>
              <a:t>Controle de Responsabilidade pelo Bens</a:t>
            </a:r>
          </a:p>
        </p:txBody>
      </p:sp>
      <p:sp>
        <p:nvSpPr>
          <p:cNvPr id="3" name="Espaço Reservado para Conteúdo 2"/>
          <p:cNvSpPr>
            <a:spLocks noGrp="1"/>
          </p:cNvSpPr>
          <p:nvPr>
            <p:ph idx="1"/>
          </p:nvPr>
        </p:nvSpPr>
        <p:spPr>
          <a:xfrm>
            <a:off x="1115616" y="1844824"/>
            <a:ext cx="6777317" cy="3508977"/>
          </a:xfrm>
        </p:spPr>
        <p:txBody>
          <a:bodyPr/>
          <a:lstStyle/>
          <a:p>
            <a:endParaRPr lang="pt-BR" dirty="0"/>
          </a:p>
          <a:p>
            <a:pPr marL="68580" indent="0">
              <a:buNone/>
            </a:pPr>
            <a:endParaRPr lang="pt-BR" dirty="0"/>
          </a:p>
        </p:txBody>
      </p:sp>
    </p:spTree>
    <p:extLst>
      <p:ext uri="{BB962C8B-B14F-4D97-AF65-F5344CB8AC3E}">
        <p14:creationId xmlns:p14="http://schemas.microsoft.com/office/powerpoint/2010/main" val="28337616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899592" y="980728"/>
            <a:ext cx="7560840" cy="1296144"/>
          </a:xfrm>
        </p:spPr>
        <p:txBody>
          <a:bodyPr>
            <a:noAutofit/>
          </a:bodyPr>
          <a:lstStyle/>
          <a:p>
            <a:pPr lvl="0" algn="ctr"/>
            <a:br>
              <a:rPr lang="pt-BR" sz="3200" dirty="0"/>
            </a:br>
            <a:r>
              <a:rPr lang="pt-BR" sz="3200" b="1" dirty="0"/>
              <a:t>Termo de Responsabilidade</a:t>
            </a:r>
            <a:endParaRPr lang="pt-BR" sz="3200" dirty="0"/>
          </a:p>
        </p:txBody>
      </p:sp>
      <p:sp>
        <p:nvSpPr>
          <p:cNvPr id="6" name="Espaço Reservado para Conteúdo 4"/>
          <p:cNvSpPr>
            <a:spLocks noGrp="1"/>
          </p:cNvSpPr>
          <p:nvPr>
            <p:ph idx="1"/>
          </p:nvPr>
        </p:nvSpPr>
        <p:spPr>
          <a:xfrm>
            <a:off x="1043608" y="2924944"/>
            <a:ext cx="7200800" cy="2952328"/>
          </a:xfrm>
        </p:spPr>
        <p:txBody>
          <a:bodyPr>
            <a:normAutofit/>
          </a:bodyPr>
          <a:lstStyle/>
          <a:p>
            <a:pPr marL="68580" indent="0" algn="just">
              <a:buNone/>
            </a:pPr>
            <a:endParaRPr lang="pt-BR" sz="1800" b="1" dirty="0"/>
          </a:p>
          <a:p>
            <a:pPr algn="just"/>
            <a:r>
              <a:rPr lang="pt-BR" sz="1800" b="1" dirty="0">
                <a:solidFill>
                  <a:schemeClr val="accent1"/>
                </a:solidFill>
              </a:rPr>
              <a:t>Documento pelo qual se assume a responsabilidade formal e imediata pela guarda e conservação e demais responsabilidades sobre um bem;</a:t>
            </a:r>
          </a:p>
          <a:p>
            <a:pPr algn="just"/>
            <a:endParaRPr lang="pt-BR" sz="1800" b="1" dirty="0">
              <a:solidFill>
                <a:schemeClr val="accent1"/>
              </a:solidFill>
            </a:endParaRPr>
          </a:p>
          <a:p>
            <a:pPr algn="just"/>
            <a:r>
              <a:rPr lang="pt-BR" sz="1800" b="1" dirty="0">
                <a:solidFill>
                  <a:schemeClr val="accent1"/>
                </a:solidFill>
              </a:rPr>
              <a:t>Pode arrolar vários bens patrimoniais;</a:t>
            </a:r>
          </a:p>
          <a:p>
            <a:pPr marL="68580" indent="0" algn="just">
              <a:buNone/>
            </a:pPr>
            <a:endParaRPr lang="pt-BR" sz="1800" b="1" dirty="0">
              <a:solidFill>
                <a:schemeClr val="accent1"/>
              </a:solidFill>
            </a:endParaRPr>
          </a:p>
          <a:p>
            <a:pPr marL="68580" indent="0" algn="just">
              <a:buNone/>
            </a:pPr>
            <a:endParaRPr lang="pt-BR" sz="1800" b="1" dirty="0">
              <a:solidFill>
                <a:schemeClr val="accent1"/>
              </a:solidFill>
            </a:endParaRPr>
          </a:p>
          <a:p>
            <a:pPr algn="just"/>
            <a:endParaRPr lang="pt-BR" sz="1800" b="1" dirty="0">
              <a:solidFill>
                <a:schemeClr val="accent1"/>
              </a:solidFill>
            </a:endParaRPr>
          </a:p>
          <a:p>
            <a:pPr marL="68580" indent="0" algn="just">
              <a:buNone/>
            </a:pPr>
            <a:endParaRPr lang="pt-BR" sz="1800" dirty="0">
              <a:solidFill>
                <a:schemeClr val="accent1"/>
              </a:solidFill>
            </a:endParaRPr>
          </a:p>
          <a:p>
            <a:pPr marL="68580" indent="0" algn="just">
              <a:buNone/>
            </a:pPr>
            <a:endParaRPr lang="pt-BR" sz="1800" b="1" dirty="0"/>
          </a:p>
        </p:txBody>
      </p:sp>
    </p:spTree>
    <p:extLst>
      <p:ext uri="{BB962C8B-B14F-4D97-AF65-F5344CB8AC3E}">
        <p14:creationId xmlns:p14="http://schemas.microsoft.com/office/powerpoint/2010/main" val="313890496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899592" y="980728"/>
            <a:ext cx="7560840" cy="1296144"/>
          </a:xfrm>
        </p:spPr>
        <p:txBody>
          <a:bodyPr>
            <a:noAutofit/>
          </a:bodyPr>
          <a:lstStyle/>
          <a:p>
            <a:pPr lvl="0" algn="ctr"/>
            <a:br>
              <a:rPr lang="pt-BR" sz="3200" dirty="0"/>
            </a:br>
            <a:r>
              <a:rPr lang="pt-BR" sz="3200" b="1" dirty="0"/>
              <a:t>Termo de Responsabilidade</a:t>
            </a:r>
            <a:endParaRPr lang="pt-BR" sz="3200" dirty="0"/>
          </a:p>
        </p:txBody>
      </p:sp>
      <p:sp>
        <p:nvSpPr>
          <p:cNvPr id="6" name="Espaço Reservado para Conteúdo 4"/>
          <p:cNvSpPr>
            <a:spLocks noGrp="1"/>
          </p:cNvSpPr>
          <p:nvPr>
            <p:ph idx="1"/>
          </p:nvPr>
        </p:nvSpPr>
        <p:spPr>
          <a:xfrm>
            <a:off x="1043608" y="2780928"/>
            <a:ext cx="7200800" cy="2952328"/>
          </a:xfrm>
        </p:spPr>
        <p:txBody>
          <a:bodyPr>
            <a:normAutofit/>
          </a:bodyPr>
          <a:lstStyle/>
          <a:p>
            <a:pPr marL="68580" indent="0" algn="just">
              <a:buNone/>
            </a:pPr>
            <a:endParaRPr lang="pt-BR" sz="1800" b="1" dirty="0"/>
          </a:p>
          <a:p>
            <a:pPr algn="just"/>
            <a:r>
              <a:rPr lang="pt-BR" sz="1800" b="1" dirty="0">
                <a:solidFill>
                  <a:schemeClr val="accent1"/>
                </a:solidFill>
              </a:rPr>
              <a:t>Nenhum bem pode ser utilizado sem que seu termo de responsabilidade seja assinado por quem lhe compete;</a:t>
            </a:r>
          </a:p>
          <a:p>
            <a:pPr algn="just"/>
            <a:endParaRPr lang="pt-BR" sz="1800" b="1" dirty="0">
              <a:solidFill>
                <a:schemeClr val="accent1"/>
              </a:solidFill>
            </a:endParaRPr>
          </a:p>
          <a:p>
            <a:pPr algn="just"/>
            <a:r>
              <a:rPr lang="pt-BR" sz="1800" b="1" dirty="0">
                <a:solidFill>
                  <a:schemeClr val="accent1"/>
                </a:solidFill>
              </a:rPr>
              <a:t>Ambiente com mais de um setor, um termo para cada ambiente, se possível, caso contrário, superior hierárquico;</a:t>
            </a:r>
          </a:p>
          <a:p>
            <a:pPr marL="68580" indent="0" algn="just">
              <a:buNone/>
            </a:pPr>
            <a:endParaRPr lang="pt-BR" sz="1800" b="1" dirty="0">
              <a:solidFill>
                <a:schemeClr val="accent1"/>
              </a:solidFill>
            </a:endParaRPr>
          </a:p>
          <a:p>
            <a:pPr marL="68580" indent="0" algn="just">
              <a:buNone/>
            </a:pPr>
            <a:endParaRPr lang="pt-BR" sz="1800" b="1" dirty="0">
              <a:solidFill>
                <a:schemeClr val="accent1"/>
              </a:solidFill>
            </a:endParaRPr>
          </a:p>
          <a:p>
            <a:pPr algn="just"/>
            <a:endParaRPr lang="pt-BR" sz="1800" b="1" dirty="0">
              <a:solidFill>
                <a:schemeClr val="accent1"/>
              </a:solidFill>
            </a:endParaRPr>
          </a:p>
          <a:p>
            <a:pPr marL="68580" indent="0" algn="just">
              <a:buNone/>
            </a:pPr>
            <a:endParaRPr lang="pt-BR" sz="1800" dirty="0">
              <a:solidFill>
                <a:schemeClr val="accent1"/>
              </a:solidFill>
            </a:endParaRPr>
          </a:p>
          <a:p>
            <a:pPr marL="68580" indent="0" algn="just">
              <a:buNone/>
            </a:pPr>
            <a:endParaRPr lang="pt-BR" sz="1800" b="1" dirty="0"/>
          </a:p>
        </p:txBody>
      </p:sp>
    </p:spTree>
    <p:extLst>
      <p:ext uri="{BB962C8B-B14F-4D97-AF65-F5344CB8AC3E}">
        <p14:creationId xmlns:p14="http://schemas.microsoft.com/office/powerpoint/2010/main" val="25791965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971600" y="1412776"/>
            <a:ext cx="7560840" cy="864096"/>
          </a:xfrm>
        </p:spPr>
        <p:txBody>
          <a:bodyPr>
            <a:noAutofit/>
          </a:bodyPr>
          <a:lstStyle/>
          <a:p>
            <a:pPr lvl="0" algn="ctr"/>
            <a:br>
              <a:rPr lang="pt-BR" sz="3200" dirty="0"/>
            </a:br>
            <a:r>
              <a:rPr lang="pt-BR" sz="3200" b="1" dirty="0"/>
              <a:t>Termo de Responsabilidade</a:t>
            </a:r>
            <a:endParaRPr lang="pt-BR" sz="3200" dirty="0"/>
          </a:p>
        </p:txBody>
      </p:sp>
      <p:sp>
        <p:nvSpPr>
          <p:cNvPr id="6" name="Espaço Reservado para Conteúdo 4"/>
          <p:cNvSpPr>
            <a:spLocks noGrp="1"/>
          </p:cNvSpPr>
          <p:nvPr>
            <p:ph idx="1"/>
          </p:nvPr>
        </p:nvSpPr>
        <p:spPr>
          <a:xfrm>
            <a:off x="1043608" y="2852936"/>
            <a:ext cx="7200800" cy="2952328"/>
          </a:xfrm>
        </p:spPr>
        <p:txBody>
          <a:bodyPr>
            <a:normAutofit fontScale="85000" lnSpcReduction="10000"/>
          </a:bodyPr>
          <a:lstStyle/>
          <a:p>
            <a:pPr marL="68580" indent="0" algn="just">
              <a:buNone/>
            </a:pPr>
            <a:endParaRPr lang="pt-BR" sz="1800" b="1" dirty="0">
              <a:solidFill>
                <a:schemeClr val="accent1"/>
              </a:solidFill>
            </a:endParaRPr>
          </a:p>
          <a:p>
            <a:pPr algn="just"/>
            <a:r>
              <a:rPr lang="pt-BR" sz="1800" b="1" dirty="0">
                <a:solidFill>
                  <a:schemeClr val="accent1"/>
                </a:solidFill>
              </a:rPr>
              <a:t>Prestará contas qualquer pessoa física ou jurídica, pública ou privada, que utilize, arrecade, gerencie ou administre dinheiros, bens e valores públicos ou pelos quais a União responda, ou que, em nome desta, assuma obrigação de natureza pecuniária(CF/88 art. 70);</a:t>
            </a:r>
          </a:p>
          <a:p>
            <a:pPr algn="just"/>
            <a:endParaRPr lang="pt-BR" sz="1800" b="1" dirty="0">
              <a:solidFill>
                <a:schemeClr val="accent1"/>
              </a:solidFill>
            </a:endParaRPr>
          </a:p>
          <a:p>
            <a:pPr algn="just"/>
            <a:r>
              <a:rPr lang="pt-BR" sz="1800" b="1" dirty="0">
                <a:solidFill>
                  <a:schemeClr val="accent1"/>
                </a:solidFill>
              </a:rPr>
              <a:t>Todos são responsáveis pela guarda e conservação dos bens, mesmo que não haja qualquer termo de responsabilidade assinado;</a:t>
            </a:r>
          </a:p>
          <a:p>
            <a:pPr algn="just"/>
            <a:endParaRPr lang="pt-BR" sz="1800" b="1" dirty="0">
              <a:solidFill>
                <a:schemeClr val="accent1"/>
              </a:solidFill>
            </a:endParaRPr>
          </a:p>
          <a:p>
            <a:pPr algn="just"/>
            <a:r>
              <a:rPr lang="pt-BR" sz="1800" b="1" dirty="0">
                <a:solidFill>
                  <a:schemeClr val="accent1"/>
                </a:solidFill>
              </a:rPr>
              <a:t>A apuração terá como parâmetro o fato ocorrido e será apurada em processo devidamente autuado;</a:t>
            </a:r>
          </a:p>
          <a:p>
            <a:pPr algn="just"/>
            <a:endParaRPr lang="pt-BR" sz="1800" b="1" dirty="0">
              <a:solidFill>
                <a:schemeClr val="accent1"/>
              </a:solidFill>
            </a:endParaRPr>
          </a:p>
          <a:p>
            <a:pPr marL="68580" indent="0" algn="just">
              <a:buNone/>
            </a:pPr>
            <a:endParaRPr lang="pt-BR" sz="1800" b="1" dirty="0">
              <a:solidFill>
                <a:schemeClr val="accent1"/>
              </a:solidFill>
            </a:endParaRPr>
          </a:p>
          <a:p>
            <a:pPr algn="just"/>
            <a:endParaRPr lang="pt-BR" sz="1800" b="1" dirty="0">
              <a:solidFill>
                <a:schemeClr val="accent1"/>
              </a:solidFill>
            </a:endParaRPr>
          </a:p>
          <a:p>
            <a:pPr algn="just"/>
            <a:endParaRPr lang="pt-BR" sz="1800" b="1" dirty="0">
              <a:solidFill>
                <a:schemeClr val="accent1"/>
              </a:solidFill>
            </a:endParaRPr>
          </a:p>
          <a:p>
            <a:pPr algn="just"/>
            <a:endParaRPr lang="pt-BR" sz="1800" b="1" dirty="0">
              <a:solidFill>
                <a:schemeClr val="accent1"/>
              </a:solidFill>
            </a:endParaRPr>
          </a:p>
          <a:p>
            <a:pPr algn="just"/>
            <a:endParaRPr lang="pt-BR" sz="1800" b="1" dirty="0">
              <a:solidFill>
                <a:schemeClr val="accent1"/>
              </a:solidFill>
            </a:endParaRPr>
          </a:p>
          <a:p>
            <a:pPr marL="68580" indent="0" algn="just">
              <a:buNone/>
            </a:pPr>
            <a:endParaRPr lang="pt-BR" sz="1800" dirty="0">
              <a:solidFill>
                <a:schemeClr val="accent1"/>
              </a:solidFill>
            </a:endParaRPr>
          </a:p>
          <a:p>
            <a:pPr marL="68580" indent="0" algn="just">
              <a:buNone/>
            </a:pPr>
            <a:endParaRPr lang="pt-BR" sz="1800" b="1" dirty="0"/>
          </a:p>
        </p:txBody>
      </p:sp>
    </p:spTree>
    <p:extLst>
      <p:ext uri="{BB962C8B-B14F-4D97-AF65-F5344CB8AC3E}">
        <p14:creationId xmlns:p14="http://schemas.microsoft.com/office/powerpoint/2010/main" val="22096043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899592" y="980728"/>
            <a:ext cx="7560840" cy="1296144"/>
          </a:xfrm>
        </p:spPr>
        <p:txBody>
          <a:bodyPr>
            <a:noAutofit/>
          </a:bodyPr>
          <a:lstStyle/>
          <a:p>
            <a:pPr lvl="0" algn="ctr"/>
            <a:br>
              <a:rPr lang="pt-BR" sz="3200" dirty="0"/>
            </a:br>
            <a:r>
              <a:rPr lang="pt-BR" sz="3200" b="1" dirty="0"/>
              <a:t>Transferências Internas</a:t>
            </a:r>
            <a:endParaRPr lang="pt-BR" sz="3200" dirty="0"/>
          </a:p>
        </p:txBody>
      </p:sp>
      <p:sp>
        <p:nvSpPr>
          <p:cNvPr id="6" name="Espaço Reservado para Conteúdo 4"/>
          <p:cNvSpPr>
            <a:spLocks noGrp="1"/>
          </p:cNvSpPr>
          <p:nvPr>
            <p:ph idx="1"/>
          </p:nvPr>
        </p:nvSpPr>
        <p:spPr>
          <a:xfrm>
            <a:off x="1043608" y="2708920"/>
            <a:ext cx="7200800" cy="2952328"/>
          </a:xfrm>
        </p:spPr>
        <p:txBody>
          <a:bodyPr>
            <a:normAutofit fontScale="92500" lnSpcReduction="20000"/>
          </a:bodyPr>
          <a:lstStyle/>
          <a:p>
            <a:pPr marL="68580" indent="0" algn="just">
              <a:buNone/>
            </a:pPr>
            <a:endParaRPr lang="pt-BR" sz="1800" b="1" dirty="0"/>
          </a:p>
          <a:p>
            <a:pPr algn="just"/>
            <a:r>
              <a:rPr lang="pt-BR" sz="1800" b="1" dirty="0">
                <a:solidFill>
                  <a:schemeClr val="accent1"/>
                </a:solidFill>
              </a:rPr>
              <a:t>Solicitação de transferência pelo solicitante;</a:t>
            </a:r>
          </a:p>
          <a:p>
            <a:pPr algn="just"/>
            <a:endParaRPr lang="pt-BR" sz="1800" b="1" dirty="0">
              <a:solidFill>
                <a:schemeClr val="accent1"/>
              </a:solidFill>
            </a:endParaRPr>
          </a:p>
          <a:p>
            <a:pPr algn="just"/>
            <a:r>
              <a:rPr lang="pt-BR" sz="1800" b="1" dirty="0">
                <a:solidFill>
                  <a:schemeClr val="accent1"/>
                </a:solidFill>
              </a:rPr>
              <a:t>Emissão e acompanhamento dos termos de transferências;</a:t>
            </a:r>
          </a:p>
          <a:p>
            <a:pPr marL="68580" indent="0" algn="just">
              <a:buNone/>
            </a:pPr>
            <a:endParaRPr lang="pt-BR" sz="1800" b="1" dirty="0">
              <a:solidFill>
                <a:schemeClr val="accent1"/>
              </a:solidFill>
            </a:endParaRPr>
          </a:p>
          <a:p>
            <a:pPr algn="just"/>
            <a:r>
              <a:rPr lang="pt-BR" sz="1800" b="1" dirty="0">
                <a:solidFill>
                  <a:schemeClr val="accent1"/>
                </a:solidFill>
              </a:rPr>
              <a:t>Troca da responsabilidade no sistema informatizado;</a:t>
            </a:r>
          </a:p>
          <a:p>
            <a:pPr algn="just"/>
            <a:endParaRPr lang="pt-BR" sz="1800" b="1" dirty="0">
              <a:solidFill>
                <a:schemeClr val="accent1"/>
              </a:solidFill>
            </a:endParaRPr>
          </a:p>
          <a:p>
            <a:pPr algn="just"/>
            <a:r>
              <a:rPr lang="pt-BR" sz="1800" b="1" dirty="0">
                <a:solidFill>
                  <a:schemeClr val="accent1"/>
                </a:solidFill>
              </a:rPr>
              <a:t>3 vias(patrimônio, origem e destino); </a:t>
            </a:r>
          </a:p>
          <a:p>
            <a:pPr algn="just"/>
            <a:endParaRPr lang="pt-BR" sz="1800" b="1" dirty="0">
              <a:solidFill>
                <a:schemeClr val="accent1"/>
              </a:solidFill>
            </a:endParaRPr>
          </a:p>
          <a:p>
            <a:pPr algn="just"/>
            <a:r>
              <a:rPr lang="pt-BR" sz="1800" b="1" dirty="0">
                <a:solidFill>
                  <a:schemeClr val="accent1"/>
                </a:solidFill>
              </a:rPr>
              <a:t>Toda movimentação de bens deve ser informada à área de patrimônio para atualização dos registros.</a:t>
            </a:r>
            <a:endParaRPr lang="pt-BR" sz="1800" dirty="0">
              <a:solidFill>
                <a:schemeClr val="accent1"/>
              </a:solidFill>
            </a:endParaRPr>
          </a:p>
          <a:p>
            <a:pPr marL="68580" indent="0" algn="just">
              <a:buNone/>
            </a:pPr>
            <a:endParaRPr lang="pt-BR" sz="1800" b="1" dirty="0"/>
          </a:p>
        </p:txBody>
      </p:sp>
    </p:spTree>
    <p:extLst>
      <p:ext uri="{BB962C8B-B14F-4D97-AF65-F5344CB8AC3E}">
        <p14:creationId xmlns:p14="http://schemas.microsoft.com/office/powerpoint/2010/main" val="282019157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899592" y="980728"/>
            <a:ext cx="7560840" cy="1296144"/>
          </a:xfrm>
        </p:spPr>
        <p:txBody>
          <a:bodyPr>
            <a:noAutofit/>
          </a:bodyPr>
          <a:lstStyle/>
          <a:p>
            <a:pPr lvl="0" algn="ctr"/>
            <a:br>
              <a:rPr lang="pt-BR" sz="3200" dirty="0"/>
            </a:br>
            <a:r>
              <a:rPr lang="pt-BR" sz="3200" b="1" dirty="0"/>
              <a:t>Tomada de Contas</a:t>
            </a:r>
            <a:endParaRPr lang="pt-BR" sz="3200" dirty="0"/>
          </a:p>
        </p:txBody>
      </p:sp>
      <p:sp>
        <p:nvSpPr>
          <p:cNvPr id="6" name="Espaço Reservado para Conteúdo 4"/>
          <p:cNvSpPr>
            <a:spLocks noGrp="1"/>
          </p:cNvSpPr>
          <p:nvPr>
            <p:ph idx="1"/>
          </p:nvPr>
        </p:nvSpPr>
        <p:spPr>
          <a:xfrm>
            <a:off x="1043608" y="2780928"/>
            <a:ext cx="7200800" cy="2952328"/>
          </a:xfrm>
        </p:spPr>
        <p:txBody>
          <a:bodyPr>
            <a:normAutofit fontScale="92500" lnSpcReduction="20000"/>
          </a:bodyPr>
          <a:lstStyle/>
          <a:p>
            <a:pPr marL="68580" indent="0" algn="just">
              <a:buNone/>
            </a:pPr>
            <a:endParaRPr lang="pt-BR" sz="1800" b="1" dirty="0"/>
          </a:p>
          <a:p>
            <a:pPr algn="just"/>
            <a:r>
              <a:rPr lang="pt-BR" sz="1800" b="1" dirty="0">
                <a:solidFill>
                  <a:schemeClr val="accent1"/>
                </a:solidFill>
              </a:rPr>
              <a:t>O termo de responsabilidade e/ou de transferência auxiliam na tomada e prestação de contas;</a:t>
            </a:r>
          </a:p>
          <a:p>
            <a:pPr algn="just"/>
            <a:endParaRPr lang="pt-BR" sz="1800" b="1" dirty="0">
              <a:solidFill>
                <a:schemeClr val="accent1"/>
              </a:solidFill>
            </a:endParaRPr>
          </a:p>
          <a:p>
            <a:pPr algn="just"/>
            <a:r>
              <a:rPr lang="pt-BR" sz="1800" b="1" dirty="0">
                <a:solidFill>
                  <a:schemeClr val="accent1"/>
                </a:solidFill>
              </a:rPr>
              <a:t>Os processos administrativos assegurarão o contraditório e a ampla defesa, com os meio e recursos a ela inerentes(CF/88, art. 5º, LV);</a:t>
            </a:r>
          </a:p>
          <a:p>
            <a:pPr algn="just"/>
            <a:endParaRPr lang="pt-BR" sz="1800" b="1" dirty="0">
              <a:solidFill>
                <a:schemeClr val="accent1"/>
              </a:solidFill>
            </a:endParaRPr>
          </a:p>
          <a:p>
            <a:pPr algn="just"/>
            <a:r>
              <a:rPr lang="pt-BR" sz="1800" b="1" dirty="0">
                <a:solidFill>
                  <a:schemeClr val="accent1"/>
                </a:solidFill>
              </a:rPr>
              <a:t>A contabilidade evidenciará perante a Fazenda Pública a situação de todos que de qualquer modo, arrecadem receitas, efetuem despesas, administrem ou guardem bens a ela pertencentes ou confiados.(Lei 4620/64, art. 83).</a:t>
            </a:r>
          </a:p>
          <a:p>
            <a:pPr marL="68580" indent="0" algn="just">
              <a:buNone/>
            </a:pPr>
            <a:endParaRPr lang="pt-BR" sz="1800" b="1" dirty="0">
              <a:solidFill>
                <a:schemeClr val="accent1"/>
              </a:solidFill>
            </a:endParaRPr>
          </a:p>
          <a:p>
            <a:pPr marL="68580" indent="0" algn="just">
              <a:buNone/>
            </a:pPr>
            <a:endParaRPr lang="pt-BR" sz="1800" b="1" dirty="0"/>
          </a:p>
        </p:txBody>
      </p:sp>
    </p:spTree>
    <p:extLst>
      <p:ext uri="{BB962C8B-B14F-4D97-AF65-F5344CB8AC3E}">
        <p14:creationId xmlns:p14="http://schemas.microsoft.com/office/powerpoint/2010/main" val="3785390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5616" y="3573016"/>
            <a:ext cx="7024744" cy="1008112"/>
          </a:xfrm>
        </p:spPr>
        <p:txBody>
          <a:bodyPr>
            <a:normAutofit fontScale="90000"/>
          </a:bodyPr>
          <a:lstStyle/>
          <a:p>
            <a:pPr lvl="0" algn="ctr"/>
            <a:br>
              <a:rPr lang="pt-BR" dirty="0"/>
            </a:br>
            <a:br>
              <a:rPr lang="pt-BR" dirty="0"/>
            </a:br>
            <a:br>
              <a:rPr lang="pt-BR" dirty="0"/>
            </a:br>
            <a:br>
              <a:rPr lang="pt-BR" dirty="0"/>
            </a:br>
            <a:br>
              <a:rPr lang="pt-BR" sz="3600" dirty="0"/>
            </a:br>
            <a:r>
              <a:rPr lang="pt-BR" sz="4400" dirty="0"/>
              <a:t>Inventário </a:t>
            </a:r>
            <a:br>
              <a:rPr lang="pt-BR" sz="4400" dirty="0"/>
            </a:br>
            <a:r>
              <a:rPr lang="pt-BR" sz="4400" dirty="0"/>
              <a:t>Físico de Bens </a:t>
            </a:r>
            <a:br>
              <a:rPr lang="pt-BR" sz="4400" dirty="0"/>
            </a:br>
            <a:r>
              <a:rPr lang="pt-BR" sz="4400" dirty="0"/>
              <a:t>Permanentes</a:t>
            </a:r>
            <a:br>
              <a:rPr lang="pt-BR" sz="3600" dirty="0"/>
            </a:br>
            <a:endParaRPr lang="pt-BR" sz="3600" dirty="0"/>
          </a:p>
        </p:txBody>
      </p:sp>
      <p:sp>
        <p:nvSpPr>
          <p:cNvPr id="5" name="Espaço Reservado para Conteúdo 4"/>
          <p:cNvSpPr>
            <a:spLocks noGrp="1"/>
          </p:cNvSpPr>
          <p:nvPr>
            <p:ph idx="1"/>
          </p:nvPr>
        </p:nvSpPr>
        <p:spPr>
          <a:xfrm>
            <a:off x="611560" y="2276872"/>
            <a:ext cx="7632848" cy="3672408"/>
          </a:xfrm>
        </p:spPr>
        <p:txBody>
          <a:bodyPr>
            <a:normAutofit/>
          </a:bodyPr>
          <a:lstStyle/>
          <a:p>
            <a:pPr marL="68580" indent="0" algn="just">
              <a:buNone/>
            </a:pPr>
            <a:endParaRPr lang="pt-BR" sz="1800" b="1" dirty="0"/>
          </a:p>
          <a:p>
            <a:pPr algn="just"/>
            <a:endParaRPr lang="pt-BR" sz="1800" dirty="0"/>
          </a:p>
        </p:txBody>
      </p:sp>
    </p:spTree>
    <p:extLst>
      <p:ext uri="{BB962C8B-B14F-4D97-AF65-F5344CB8AC3E}">
        <p14:creationId xmlns:p14="http://schemas.microsoft.com/office/powerpoint/2010/main" val="240626039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899592" y="980728"/>
            <a:ext cx="7560840" cy="1296144"/>
          </a:xfrm>
        </p:spPr>
        <p:txBody>
          <a:bodyPr>
            <a:noAutofit/>
          </a:bodyPr>
          <a:lstStyle/>
          <a:p>
            <a:pPr lvl="0" algn="ctr"/>
            <a:br>
              <a:rPr lang="pt-BR" sz="3200" dirty="0"/>
            </a:br>
            <a:br>
              <a:rPr lang="pt-BR" sz="3200" b="1" dirty="0"/>
            </a:br>
            <a:r>
              <a:rPr lang="pt-BR" sz="3200" b="1" dirty="0"/>
              <a:t>Baixa de bens</a:t>
            </a:r>
            <a:endParaRPr lang="pt-BR" sz="3200" dirty="0"/>
          </a:p>
        </p:txBody>
      </p:sp>
      <p:sp>
        <p:nvSpPr>
          <p:cNvPr id="6" name="Espaço Reservado para Conteúdo 4"/>
          <p:cNvSpPr>
            <a:spLocks noGrp="1"/>
          </p:cNvSpPr>
          <p:nvPr>
            <p:ph idx="1"/>
          </p:nvPr>
        </p:nvSpPr>
        <p:spPr>
          <a:xfrm>
            <a:off x="1043608" y="3140968"/>
            <a:ext cx="7200800" cy="2763688"/>
          </a:xfrm>
        </p:spPr>
        <p:txBody>
          <a:bodyPr>
            <a:normAutofit/>
          </a:bodyPr>
          <a:lstStyle/>
          <a:p>
            <a:pPr algn="just"/>
            <a:r>
              <a:rPr lang="pt-BR" sz="1800" b="1" dirty="0">
                <a:solidFill>
                  <a:schemeClr val="accent1"/>
                </a:solidFill>
              </a:rPr>
              <a:t>Acompanhamento da comissão de avaliação;</a:t>
            </a:r>
          </a:p>
          <a:p>
            <a:pPr algn="just"/>
            <a:endParaRPr lang="pt-BR" sz="1800" dirty="0"/>
          </a:p>
          <a:p>
            <a:pPr algn="just"/>
            <a:r>
              <a:rPr lang="pt-BR" sz="1800" b="1" dirty="0">
                <a:solidFill>
                  <a:schemeClr val="accent1"/>
                </a:solidFill>
              </a:rPr>
              <a:t>Emissão de termo de baixa;</a:t>
            </a:r>
          </a:p>
          <a:p>
            <a:pPr algn="just"/>
            <a:endParaRPr lang="pt-BR" sz="1800" b="1" dirty="0">
              <a:solidFill>
                <a:schemeClr val="accent1"/>
              </a:solidFill>
            </a:endParaRPr>
          </a:p>
          <a:p>
            <a:pPr algn="just"/>
            <a:r>
              <a:rPr lang="pt-BR" sz="1800" b="1" dirty="0">
                <a:solidFill>
                  <a:schemeClr val="accent1"/>
                </a:solidFill>
              </a:rPr>
              <a:t>Baixas por alienação, doação, extravio e casos especiais</a:t>
            </a:r>
            <a:r>
              <a:rPr lang="pt-BR" sz="1800" b="1" dirty="0"/>
              <a:t>.</a:t>
            </a:r>
          </a:p>
          <a:p>
            <a:pPr algn="just"/>
            <a:endParaRPr lang="pt-BR" sz="1800" b="1" dirty="0"/>
          </a:p>
          <a:p>
            <a:pPr algn="just"/>
            <a:endParaRPr lang="pt-BR" sz="1800" b="1" dirty="0"/>
          </a:p>
        </p:txBody>
      </p:sp>
    </p:spTree>
    <p:extLst>
      <p:ext uri="{BB962C8B-B14F-4D97-AF65-F5344CB8AC3E}">
        <p14:creationId xmlns:p14="http://schemas.microsoft.com/office/powerpoint/2010/main" val="102023057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899592" y="980728"/>
            <a:ext cx="7560840" cy="1080120"/>
          </a:xfrm>
        </p:spPr>
        <p:txBody>
          <a:bodyPr>
            <a:noAutofit/>
          </a:bodyPr>
          <a:lstStyle/>
          <a:p>
            <a:pPr lvl="0" algn="ctr"/>
            <a:br>
              <a:rPr lang="pt-BR" sz="3200" dirty="0"/>
            </a:br>
            <a:br>
              <a:rPr lang="pt-BR" sz="3200" b="1" dirty="0"/>
            </a:br>
            <a:r>
              <a:rPr lang="pt-BR" sz="3200" b="1" dirty="0"/>
              <a:t>Baixa de bens</a:t>
            </a:r>
            <a:endParaRPr lang="pt-BR" sz="3200" dirty="0"/>
          </a:p>
        </p:txBody>
      </p:sp>
      <p:sp>
        <p:nvSpPr>
          <p:cNvPr id="6" name="Espaço Reservado para Conteúdo 4"/>
          <p:cNvSpPr>
            <a:spLocks noGrp="1"/>
          </p:cNvSpPr>
          <p:nvPr>
            <p:ph idx="1"/>
          </p:nvPr>
        </p:nvSpPr>
        <p:spPr>
          <a:xfrm>
            <a:off x="1043608" y="2420888"/>
            <a:ext cx="7200800" cy="3600400"/>
          </a:xfrm>
        </p:spPr>
        <p:txBody>
          <a:bodyPr>
            <a:normAutofit fontScale="92500" lnSpcReduction="20000"/>
          </a:bodyPr>
          <a:lstStyle/>
          <a:p>
            <a:pPr algn="just"/>
            <a:endParaRPr lang="pt-BR" sz="1800" dirty="0"/>
          </a:p>
          <a:p>
            <a:pPr algn="just"/>
            <a:r>
              <a:rPr lang="pt-BR" sz="1800" b="1" dirty="0">
                <a:solidFill>
                  <a:schemeClr val="accent1"/>
                </a:solidFill>
              </a:rPr>
              <a:t>Iniciativa do detentor da carga, da área de patrimônio ou do dirigente máximo da entidade;</a:t>
            </a:r>
          </a:p>
          <a:p>
            <a:pPr marL="68580" indent="0" algn="just">
              <a:buNone/>
            </a:pPr>
            <a:endParaRPr lang="pt-BR" sz="1800" b="1" dirty="0">
              <a:solidFill>
                <a:schemeClr val="accent1"/>
              </a:solidFill>
            </a:endParaRPr>
          </a:p>
          <a:p>
            <a:pPr algn="just"/>
            <a:r>
              <a:rPr lang="pt-BR" sz="1800" b="1" dirty="0">
                <a:solidFill>
                  <a:schemeClr val="accent1"/>
                </a:solidFill>
              </a:rPr>
              <a:t>Bens com indícios de inservibilidade;</a:t>
            </a:r>
          </a:p>
          <a:p>
            <a:pPr algn="just"/>
            <a:endParaRPr lang="pt-BR" sz="1800" b="1" dirty="0">
              <a:solidFill>
                <a:schemeClr val="accent1"/>
              </a:solidFill>
            </a:endParaRPr>
          </a:p>
          <a:p>
            <a:pPr algn="just"/>
            <a:r>
              <a:rPr lang="pt-BR" sz="1800" b="1" dirty="0">
                <a:solidFill>
                  <a:schemeClr val="accent1"/>
                </a:solidFill>
              </a:rPr>
              <a:t>Elaboração e divulgação na própria entidade de lista de bens para desfazimento;</a:t>
            </a:r>
          </a:p>
          <a:p>
            <a:pPr algn="just"/>
            <a:endParaRPr lang="pt-BR" sz="1800" b="1" dirty="0">
              <a:solidFill>
                <a:schemeClr val="accent1"/>
              </a:solidFill>
            </a:endParaRPr>
          </a:p>
          <a:p>
            <a:pPr algn="just"/>
            <a:r>
              <a:rPr lang="pt-BR" sz="1800" b="1" dirty="0">
                <a:solidFill>
                  <a:schemeClr val="accent1"/>
                </a:solidFill>
              </a:rPr>
              <a:t>Instituição de comissão de avaliação e desfazimento;</a:t>
            </a:r>
          </a:p>
          <a:p>
            <a:pPr algn="just"/>
            <a:endParaRPr lang="pt-BR" sz="1800" b="1" dirty="0">
              <a:solidFill>
                <a:schemeClr val="accent1"/>
              </a:solidFill>
            </a:endParaRPr>
          </a:p>
          <a:p>
            <a:pPr algn="just"/>
            <a:r>
              <a:rPr lang="pt-BR" sz="1800" b="1" dirty="0">
                <a:solidFill>
                  <a:schemeClr val="accent1"/>
                </a:solidFill>
              </a:rPr>
              <a:t>Avaliação e aprovação de relatório pelo dirigente;</a:t>
            </a:r>
          </a:p>
          <a:p>
            <a:pPr algn="just"/>
            <a:endParaRPr lang="pt-BR" sz="1800" b="1" dirty="0">
              <a:solidFill>
                <a:schemeClr val="accent1"/>
              </a:solidFill>
            </a:endParaRPr>
          </a:p>
          <a:p>
            <a:pPr algn="just"/>
            <a:r>
              <a:rPr lang="pt-BR" sz="1800" b="1" dirty="0">
                <a:solidFill>
                  <a:schemeClr val="accent1"/>
                </a:solidFill>
              </a:rPr>
              <a:t>INFORME junto à Administração Pública Federal ou SLTI;</a:t>
            </a:r>
          </a:p>
          <a:p>
            <a:pPr algn="just"/>
            <a:endParaRPr lang="pt-BR" sz="1800" b="1" dirty="0">
              <a:solidFill>
                <a:schemeClr val="accent1"/>
              </a:solidFill>
            </a:endParaRPr>
          </a:p>
          <a:p>
            <a:pPr algn="just"/>
            <a:endParaRPr lang="pt-BR" sz="1800" b="1" dirty="0">
              <a:solidFill>
                <a:schemeClr val="accent1"/>
              </a:solidFill>
            </a:endParaRPr>
          </a:p>
          <a:p>
            <a:pPr algn="just"/>
            <a:endParaRPr lang="pt-BR" sz="1800" b="1" dirty="0">
              <a:solidFill>
                <a:schemeClr val="accent1"/>
              </a:solidFill>
            </a:endParaRPr>
          </a:p>
          <a:p>
            <a:pPr algn="just"/>
            <a:endParaRPr lang="pt-BR" sz="1800" b="1" dirty="0">
              <a:solidFill>
                <a:schemeClr val="accent1"/>
              </a:solidFill>
            </a:endParaRPr>
          </a:p>
          <a:p>
            <a:pPr algn="just"/>
            <a:endParaRPr lang="pt-BR" sz="1800" b="1" dirty="0"/>
          </a:p>
          <a:p>
            <a:pPr algn="just"/>
            <a:endParaRPr lang="pt-BR" sz="1800" b="1" dirty="0"/>
          </a:p>
        </p:txBody>
      </p:sp>
    </p:spTree>
    <p:extLst>
      <p:ext uri="{BB962C8B-B14F-4D97-AF65-F5344CB8AC3E}">
        <p14:creationId xmlns:p14="http://schemas.microsoft.com/office/powerpoint/2010/main" val="7215362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899592" y="980728"/>
            <a:ext cx="7560840" cy="864096"/>
          </a:xfrm>
        </p:spPr>
        <p:txBody>
          <a:bodyPr>
            <a:noAutofit/>
          </a:bodyPr>
          <a:lstStyle/>
          <a:p>
            <a:pPr lvl="0" algn="ctr"/>
            <a:br>
              <a:rPr lang="pt-BR" sz="3200" dirty="0"/>
            </a:br>
            <a:br>
              <a:rPr lang="pt-BR" sz="3200" b="1" dirty="0"/>
            </a:br>
            <a:r>
              <a:rPr lang="pt-BR" sz="3200" b="1" dirty="0"/>
              <a:t>Bens Inservíveis</a:t>
            </a:r>
            <a:endParaRPr lang="pt-BR" sz="3200" dirty="0"/>
          </a:p>
        </p:txBody>
      </p:sp>
      <p:sp>
        <p:nvSpPr>
          <p:cNvPr id="6" name="Espaço Reservado para Conteúdo 4"/>
          <p:cNvSpPr>
            <a:spLocks noGrp="1"/>
          </p:cNvSpPr>
          <p:nvPr>
            <p:ph idx="1"/>
          </p:nvPr>
        </p:nvSpPr>
        <p:spPr>
          <a:xfrm>
            <a:off x="1043608" y="2060848"/>
            <a:ext cx="7200800" cy="4392488"/>
          </a:xfrm>
        </p:spPr>
        <p:txBody>
          <a:bodyPr>
            <a:normAutofit fontScale="85000" lnSpcReduction="10000"/>
          </a:bodyPr>
          <a:lstStyle/>
          <a:p>
            <a:pPr algn="just"/>
            <a:endParaRPr lang="pt-BR" sz="1800" dirty="0"/>
          </a:p>
          <a:p>
            <a:pPr algn="just"/>
            <a:r>
              <a:rPr lang="pt-BR" sz="1800" b="1" dirty="0">
                <a:solidFill>
                  <a:schemeClr val="accent1"/>
                </a:solidFill>
              </a:rPr>
              <a:t>Bens que não têm utilidade mas não necessariamente deteriorados:</a:t>
            </a:r>
          </a:p>
          <a:p>
            <a:pPr algn="just"/>
            <a:endParaRPr lang="pt-BR" sz="1800" b="1" dirty="0">
              <a:solidFill>
                <a:schemeClr val="accent1"/>
              </a:solidFill>
            </a:endParaRPr>
          </a:p>
          <a:p>
            <a:pPr algn="just"/>
            <a:r>
              <a:rPr lang="pt-BR" sz="1800" b="1" dirty="0">
                <a:solidFill>
                  <a:schemeClr val="accent1"/>
                </a:solidFill>
              </a:rPr>
              <a:t>Ocioso: embora em perfeitas condições, não está sendo aproveitado;</a:t>
            </a:r>
          </a:p>
          <a:p>
            <a:pPr marL="68580" indent="0" algn="just">
              <a:buNone/>
            </a:pPr>
            <a:r>
              <a:rPr lang="pt-BR" sz="1800" b="1" dirty="0">
                <a:solidFill>
                  <a:schemeClr val="accent1"/>
                </a:solidFill>
              </a:rPr>
              <a:t> </a:t>
            </a:r>
          </a:p>
          <a:p>
            <a:pPr algn="just"/>
            <a:r>
              <a:rPr lang="pt-BR" sz="1800" b="1" dirty="0">
                <a:solidFill>
                  <a:schemeClr val="accent1"/>
                </a:solidFill>
              </a:rPr>
              <a:t>Recuperável: quando sua recuperação for possível e orçar até 50% do valor do mercado;</a:t>
            </a:r>
          </a:p>
          <a:p>
            <a:pPr algn="just"/>
            <a:endParaRPr lang="pt-BR" sz="1800" b="1" dirty="0">
              <a:solidFill>
                <a:schemeClr val="accent1"/>
              </a:solidFill>
            </a:endParaRPr>
          </a:p>
          <a:p>
            <a:pPr algn="just"/>
            <a:r>
              <a:rPr lang="pt-BR" sz="1800" b="1" dirty="0">
                <a:solidFill>
                  <a:schemeClr val="accent1"/>
                </a:solidFill>
              </a:rPr>
              <a:t>Antieconômico: quando sua manutenção for onerosa, ou seu rendimento precário, em virtude de uso prolongado, desgaste prematuro ou obsoletismo;</a:t>
            </a:r>
          </a:p>
          <a:p>
            <a:pPr algn="just"/>
            <a:endParaRPr lang="pt-BR" sz="1800" b="1" dirty="0">
              <a:solidFill>
                <a:schemeClr val="accent1"/>
              </a:solidFill>
            </a:endParaRPr>
          </a:p>
          <a:p>
            <a:pPr algn="just"/>
            <a:r>
              <a:rPr lang="pt-BR" sz="1800" b="1" dirty="0">
                <a:solidFill>
                  <a:schemeClr val="accent1"/>
                </a:solidFill>
              </a:rPr>
              <a:t>Irrecuperável: quando não mais puder ser utilizado para o fim a que se destina devido a perda de suas características ou em razão da inviabilidade econômica de sua recuperação;</a:t>
            </a:r>
          </a:p>
          <a:p>
            <a:pPr algn="just"/>
            <a:endParaRPr lang="pt-BR" sz="1800" b="1" dirty="0">
              <a:solidFill>
                <a:schemeClr val="accent1"/>
              </a:solidFill>
            </a:endParaRPr>
          </a:p>
          <a:p>
            <a:pPr algn="just"/>
            <a:r>
              <a:rPr lang="pt-BR" sz="1800" b="1" dirty="0">
                <a:solidFill>
                  <a:schemeClr val="accent1"/>
                </a:solidFill>
              </a:rPr>
              <a:t>A inservibilidade de um bem pode se referir a uma unidade administrativa(setor) ou à entidade.</a:t>
            </a:r>
          </a:p>
          <a:p>
            <a:pPr algn="just"/>
            <a:endParaRPr lang="pt-BR" sz="1800" b="1" dirty="0"/>
          </a:p>
          <a:p>
            <a:pPr algn="just"/>
            <a:endParaRPr lang="pt-BR" sz="1800" b="1" dirty="0"/>
          </a:p>
        </p:txBody>
      </p:sp>
    </p:spTree>
    <p:extLst>
      <p:ext uri="{BB962C8B-B14F-4D97-AF65-F5344CB8AC3E}">
        <p14:creationId xmlns:p14="http://schemas.microsoft.com/office/powerpoint/2010/main" val="92620634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899592" y="980728"/>
            <a:ext cx="7560840" cy="1296144"/>
          </a:xfrm>
        </p:spPr>
        <p:txBody>
          <a:bodyPr>
            <a:noAutofit/>
          </a:bodyPr>
          <a:lstStyle/>
          <a:p>
            <a:pPr lvl="0" algn="ctr"/>
            <a:br>
              <a:rPr lang="pt-BR" sz="3200" dirty="0"/>
            </a:br>
            <a:br>
              <a:rPr lang="pt-BR" sz="3200" b="1" dirty="0"/>
            </a:br>
            <a:r>
              <a:rPr lang="pt-BR" sz="3200" b="1" dirty="0"/>
              <a:t>Baixa de bens</a:t>
            </a:r>
            <a:endParaRPr lang="pt-BR" sz="3200" dirty="0"/>
          </a:p>
        </p:txBody>
      </p:sp>
      <p:sp>
        <p:nvSpPr>
          <p:cNvPr id="6" name="Espaço Reservado para Conteúdo 4"/>
          <p:cNvSpPr>
            <a:spLocks noGrp="1"/>
          </p:cNvSpPr>
          <p:nvPr>
            <p:ph idx="1"/>
          </p:nvPr>
        </p:nvSpPr>
        <p:spPr>
          <a:xfrm>
            <a:off x="1043608" y="2564904"/>
            <a:ext cx="7200800" cy="2763688"/>
          </a:xfrm>
        </p:spPr>
        <p:txBody>
          <a:bodyPr>
            <a:normAutofit/>
          </a:bodyPr>
          <a:lstStyle/>
          <a:p>
            <a:pPr algn="just"/>
            <a:endParaRPr lang="pt-BR" sz="1800" dirty="0"/>
          </a:p>
          <a:p>
            <a:pPr algn="just"/>
            <a:r>
              <a:rPr lang="pt-BR" sz="1800" b="1" dirty="0">
                <a:solidFill>
                  <a:schemeClr val="accent1"/>
                </a:solidFill>
              </a:rPr>
              <a:t>Mau uso ou extravio, caberá a abertura de processo administrativo para apuração de responsabilidades;</a:t>
            </a:r>
          </a:p>
          <a:p>
            <a:pPr algn="just"/>
            <a:endParaRPr lang="pt-BR" sz="1800" b="1" dirty="0">
              <a:solidFill>
                <a:schemeClr val="accent1"/>
              </a:solidFill>
            </a:endParaRPr>
          </a:p>
          <a:p>
            <a:pPr algn="just"/>
            <a:r>
              <a:rPr lang="pt-BR" sz="1800" b="1" dirty="0">
                <a:solidFill>
                  <a:schemeClr val="accent1"/>
                </a:solidFill>
              </a:rPr>
              <a:t>Extravio ou furto, soma-se a necessidade de boletim de ocorrência policial;</a:t>
            </a:r>
          </a:p>
          <a:p>
            <a:pPr algn="just"/>
            <a:endParaRPr lang="pt-BR" sz="1800" b="1" dirty="0">
              <a:solidFill>
                <a:schemeClr val="accent1"/>
              </a:solidFill>
            </a:endParaRPr>
          </a:p>
          <a:p>
            <a:pPr algn="just"/>
            <a:r>
              <a:rPr lang="pt-BR" sz="1800" b="1" dirty="0">
                <a:solidFill>
                  <a:schemeClr val="accent1"/>
                </a:solidFill>
              </a:rPr>
              <a:t>Eventual ressarcimento à entidade, se couber.</a:t>
            </a:r>
          </a:p>
          <a:p>
            <a:pPr algn="just"/>
            <a:endParaRPr lang="pt-BR" sz="1800" b="1" dirty="0"/>
          </a:p>
          <a:p>
            <a:pPr algn="just"/>
            <a:endParaRPr lang="pt-BR" sz="1800" b="1" dirty="0"/>
          </a:p>
          <a:p>
            <a:pPr algn="just"/>
            <a:endParaRPr lang="pt-BR" sz="1800" b="1" dirty="0"/>
          </a:p>
        </p:txBody>
      </p:sp>
    </p:spTree>
    <p:extLst>
      <p:ext uri="{BB962C8B-B14F-4D97-AF65-F5344CB8AC3E}">
        <p14:creationId xmlns:p14="http://schemas.microsoft.com/office/powerpoint/2010/main" val="18479079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899592" y="980728"/>
            <a:ext cx="7560840" cy="1296144"/>
          </a:xfrm>
        </p:spPr>
        <p:txBody>
          <a:bodyPr>
            <a:noAutofit/>
          </a:bodyPr>
          <a:lstStyle/>
          <a:p>
            <a:pPr lvl="0" algn="ctr"/>
            <a:br>
              <a:rPr lang="pt-BR" sz="3200" dirty="0"/>
            </a:br>
            <a:r>
              <a:rPr lang="pt-BR" sz="3200" b="1" dirty="0"/>
              <a:t>Valor de um bem</a:t>
            </a:r>
            <a:endParaRPr lang="pt-BR" sz="3200" dirty="0"/>
          </a:p>
        </p:txBody>
      </p:sp>
      <p:sp>
        <p:nvSpPr>
          <p:cNvPr id="6" name="Espaço Reservado para Conteúdo 4"/>
          <p:cNvSpPr>
            <a:spLocks noGrp="1"/>
          </p:cNvSpPr>
          <p:nvPr>
            <p:ph idx="1"/>
          </p:nvPr>
        </p:nvSpPr>
        <p:spPr>
          <a:xfrm>
            <a:off x="1043608" y="2897560"/>
            <a:ext cx="7200800" cy="3267744"/>
          </a:xfrm>
        </p:spPr>
        <p:txBody>
          <a:bodyPr>
            <a:normAutofit/>
          </a:bodyPr>
          <a:lstStyle/>
          <a:p>
            <a:pPr algn="just"/>
            <a:endParaRPr lang="pt-BR" sz="1800" dirty="0"/>
          </a:p>
          <a:p>
            <a:pPr algn="just"/>
            <a:r>
              <a:rPr lang="pt-BR" sz="1800" b="1" dirty="0">
                <a:solidFill>
                  <a:schemeClr val="accent1"/>
                </a:solidFill>
              </a:rPr>
              <a:t>Avaliação / Reavaliação e Redução ao Valor recuperável;</a:t>
            </a:r>
          </a:p>
          <a:p>
            <a:pPr algn="just"/>
            <a:endParaRPr lang="pt-BR" sz="1800" b="1" dirty="0">
              <a:solidFill>
                <a:schemeClr val="accent1"/>
              </a:solidFill>
            </a:endParaRPr>
          </a:p>
          <a:p>
            <a:pPr algn="just"/>
            <a:endParaRPr lang="pt-BR" sz="1800" b="1" dirty="0">
              <a:solidFill>
                <a:schemeClr val="accent1"/>
              </a:solidFill>
            </a:endParaRPr>
          </a:p>
          <a:p>
            <a:pPr marL="68580" indent="0" algn="just">
              <a:buNone/>
            </a:pPr>
            <a:r>
              <a:rPr lang="pt-BR" sz="1800" b="1" dirty="0">
                <a:solidFill>
                  <a:schemeClr val="accent1"/>
                </a:solidFill>
              </a:rPr>
              <a:t> </a:t>
            </a:r>
          </a:p>
          <a:p>
            <a:pPr algn="just"/>
            <a:r>
              <a:rPr lang="pt-BR" sz="1800" b="1" dirty="0">
                <a:solidFill>
                  <a:schemeClr val="accent1"/>
                </a:solidFill>
              </a:rPr>
              <a:t>Depreciação, amortização e exaustão do ativo;</a:t>
            </a:r>
          </a:p>
          <a:p>
            <a:pPr algn="just"/>
            <a:endParaRPr lang="pt-BR" sz="1800" b="1" dirty="0"/>
          </a:p>
          <a:p>
            <a:pPr algn="just"/>
            <a:endParaRPr lang="pt-BR" sz="1800" b="1" dirty="0"/>
          </a:p>
        </p:txBody>
      </p:sp>
    </p:spTree>
    <p:extLst>
      <p:ext uri="{BB962C8B-B14F-4D97-AF65-F5344CB8AC3E}">
        <p14:creationId xmlns:p14="http://schemas.microsoft.com/office/powerpoint/2010/main" val="27505885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827584" y="2492896"/>
            <a:ext cx="7560840" cy="1728192"/>
          </a:xfrm>
        </p:spPr>
        <p:txBody>
          <a:bodyPr>
            <a:noAutofit/>
          </a:bodyPr>
          <a:lstStyle/>
          <a:p>
            <a:pPr lvl="0" algn="ctr"/>
            <a:r>
              <a:rPr lang="pt-BR" sz="3200" b="1" dirty="0"/>
              <a:t>FICA PARA UMA OUTRA OPORTUNIDADE!!!!!!!</a:t>
            </a:r>
            <a:br>
              <a:rPr lang="pt-BR" sz="3200" dirty="0"/>
            </a:br>
            <a:endParaRPr lang="pt-BR" sz="3200" dirty="0"/>
          </a:p>
        </p:txBody>
      </p:sp>
      <p:sp>
        <p:nvSpPr>
          <p:cNvPr id="6" name="Espaço Reservado para Conteúdo 4"/>
          <p:cNvSpPr>
            <a:spLocks noGrp="1"/>
          </p:cNvSpPr>
          <p:nvPr>
            <p:ph idx="1"/>
          </p:nvPr>
        </p:nvSpPr>
        <p:spPr>
          <a:xfrm>
            <a:off x="1043608" y="2897560"/>
            <a:ext cx="7200800" cy="3267744"/>
          </a:xfrm>
        </p:spPr>
        <p:txBody>
          <a:bodyPr>
            <a:normAutofit/>
          </a:bodyPr>
          <a:lstStyle/>
          <a:p>
            <a:pPr algn="just"/>
            <a:endParaRPr lang="pt-BR" sz="1800" dirty="0"/>
          </a:p>
          <a:p>
            <a:pPr algn="just"/>
            <a:endParaRPr lang="pt-BR" sz="1800" b="1" dirty="0"/>
          </a:p>
        </p:txBody>
      </p:sp>
    </p:spTree>
    <p:extLst>
      <p:ext uri="{BB962C8B-B14F-4D97-AF65-F5344CB8AC3E}">
        <p14:creationId xmlns:p14="http://schemas.microsoft.com/office/powerpoint/2010/main" val="17894834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stomShape 1"/>
          <p:cNvSpPr/>
          <p:nvPr/>
        </p:nvSpPr>
        <p:spPr>
          <a:xfrm>
            <a:off x="413050" y="3037052"/>
            <a:ext cx="8228763" cy="1144355"/>
          </a:xfrm>
          <a:prstGeom prst="rect">
            <a:avLst/>
          </a:prstGeom>
        </p:spPr>
        <p:txBody>
          <a:bodyPr lIns="0" tIns="0" rIns="0" bIns="0" anchor="ctr"/>
          <a:lstStyle/>
          <a:p>
            <a:pPr algn="ctr">
              <a:lnSpc>
                <a:spcPct val="100000"/>
              </a:lnSpc>
            </a:pPr>
            <a:r>
              <a:rPr lang="pt-BR" sz="4000" b="1" dirty="0">
                <a:solidFill>
                  <a:schemeClr val="accent1"/>
                </a:solidFill>
                <a:latin typeface="Arial"/>
                <a:ea typeface="DejaVu Sans"/>
              </a:rPr>
              <a:t>Obrigado!</a:t>
            </a:r>
          </a:p>
          <a:p>
            <a:pPr algn="ctr">
              <a:lnSpc>
                <a:spcPct val="100000"/>
              </a:lnSpc>
            </a:pPr>
            <a:r>
              <a:rPr lang="pt-BR" sz="4000" b="1" dirty="0">
                <a:solidFill>
                  <a:schemeClr val="accent1"/>
                </a:solidFill>
                <a:latin typeface="Arial"/>
                <a:ea typeface="DejaVu Sans"/>
              </a:rPr>
              <a:t>Coordenação de Patrimônio</a:t>
            </a:r>
            <a:endParaRPr dirty="0">
              <a:solidFill>
                <a:schemeClr val="accent1"/>
              </a:solidFill>
            </a:endParaRPr>
          </a:p>
        </p:txBody>
      </p:sp>
      <p:sp>
        <p:nvSpPr>
          <p:cNvPr id="9" name="CustomShape 2"/>
          <p:cNvSpPr/>
          <p:nvPr/>
        </p:nvSpPr>
        <p:spPr>
          <a:xfrm>
            <a:off x="442555" y="5042654"/>
            <a:ext cx="8045895" cy="1338674"/>
          </a:xfrm>
          <a:prstGeom prst="rect">
            <a:avLst/>
          </a:prstGeom>
        </p:spPr>
        <p:txBody>
          <a:bodyPr lIns="0" tIns="0" rIns="0" bIns="0" anchor="ctr"/>
          <a:lstStyle/>
          <a:p>
            <a:pPr algn="ctr">
              <a:lnSpc>
                <a:spcPct val="100000"/>
              </a:lnSpc>
            </a:pPr>
            <a:r>
              <a:rPr lang="pt-BR" sz="2200" b="1" dirty="0">
                <a:solidFill>
                  <a:schemeClr val="accent1"/>
                </a:solidFill>
                <a:latin typeface="Arial"/>
                <a:ea typeface="DejaVu Sans"/>
              </a:rPr>
              <a:t>patrimônio@ifal.edu.br</a:t>
            </a:r>
            <a:endParaRPr dirty="0">
              <a:solidFill>
                <a:schemeClr val="accent1"/>
              </a:solidFill>
            </a:endParaRPr>
          </a:p>
          <a:p>
            <a:pPr algn="ctr">
              <a:lnSpc>
                <a:spcPct val="100000"/>
              </a:lnSpc>
            </a:pPr>
            <a:r>
              <a:rPr lang="pt-BR" sz="2200" b="1" dirty="0">
                <a:solidFill>
                  <a:schemeClr val="accent1"/>
                </a:solidFill>
                <a:latin typeface="Arial"/>
                <a:ea typeface="DejaVu Sans"/>
              </a:rPr>
              <a:t>Cel. Institucional - 98113-7159</a:t>
            </a:r>
            <a:endParaRPr dirty="0">
              <a:solidFill>
                <a:schemeClr val="accent1"/>
              </a:solidFill>
            </a:endParaRPr>
          </a:p>
          <a:p>
            <a:pPr algn="ctr">
              <a:lnSpc>
                <a:spcPct val="100000"/>
              </a:lnSpc>
            </a:pPr>
            <a:r>
              <a:rPr lang="pt-BR" sz="2200" b="1" dirty="0">
                <a:solidFill>
                  <a:schemeClr val="accent1"/>
                </a:solidFill>
                <a:latin typeface="Arial"/>
                <a:ea typeface="DejaVu Sans"/>
              </a:rPr>
              <a:t>Ramais – 1134 e 1114</a:t>
            </a:r>
            <a:endParaRPr dirty="0">
              <a:solidFill>
                <a:schemeClr val="accent1"/>
              </a:solidFill>
            </a:endParaRPr>
          </a:p>
        </p:txBody>
      </p:sp>
      <p:pic>
        <p:nvPicPr>
          <p:cNvPr id="10" name="Picture 4"/>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41092"/>
          <a:stretch/>
        </p:blipFill>
        <p:spPr bwMode="auto">
          <a:xfrm>
            <a:off x="2555777" y="824438"/>
            <a:ext cx="4349226" cy="1236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96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1268760"/>
            <a:ext cx="7024744" cy="1008112"/>
          </a:xfrm>
        </p:spPr>
        <p:txBody>
          <a:bodyPr>
            <a:normAutofit fontScale="90000"/>
          </a:bodyPr>
          <a:lstStyle/>
          <a:p>
            <a:pPr lvl="0" algn="ctr"/>
            <a:br>
              <a:rPr lang="pt-BR" dirty="0"/>
            </a:br>
            <a:br>
              <a:rPr lang="pt-BR" dirty="0"/>
            </a:br>
            <a:br>
              <a:rPr lang="pt-BR" dirty="0"/>
            </a:br>
            <a:r>
              <a:rPr lang="pt-BR" dirty="0"/>
              <a:t>Inventário Patrimonial</a:t>
            </a:r>
            <a:br>
              <a:rPr lang="pt-BR" dirty="0"/>
            </a:br>
            <a:r>
              <a:rPr lang="pt-BR" dirty="0"/>
              <a:t>Características</a:t>
            </a:r>
            <a:endParaRPr lang="pt-BR" sz="3600" dirty="0"/>
          </a:p>
        </p:txBody>
      </p:sp>
      <p:sp>
        <p:nvSpPr>
          <p:cNvPr id="5" name="Espaço Reservado para Conteúdo 4"/>
          <p:cNvSpPr>
            <a:spLocks noGrp="1"/>
          </p:cNvSpPr>
          <p:nvPr>
            <p:ph idx="1"/>
          </p:nvPr>
        </p:nvSpPr>
        <p:spPr>
          <a:xfrm>
            <a:off x="611560" y="2744925"/>
            <a:ext cx="7632848" cy="3672408"/>
          </a:xfrm>
        </p:spPr>
        <p:txBody>
          <a:bodyPr>
            <a:normAutofit/>
          </a:bodyPr>
          <a:lstStyle/>
          <a:p>
            <a:pPr algn="just"/>
            <a:r>
              <a:rPr lang="pt-BR" sz="1800" b="1" dirty="0">
                <a:solidFill>
                  <a:schemeClr val="accent1"/>
                </a:solidFill>
              </a:rPr>
              <a:t>Procedimento administrativo e contábil obrigatório;</a:t>
            </a:r>
          </a:p>
          <a:p>
            <a:pPr algn="just"/>
            <a:endParaRPr lang="pt-BR" sz="1800" dirty="0">
              <a:solidFill>
                <a:schemeClr val="accent1"/>
              </a:solidFill>
            </a:endParaRPr>
          </a:p>
          <a:p>
            <a:pPr algn="just"/>
            <a:r>
              <a:rPr lang="pt-BR" sz="1800" b="1" dirty="0">
                <a:solidFill>
                  <a:schemeClr val="accent1"/>
                </a:solidFill>
              </a:rPr>
              <a:t>Verificação física de bens móveis permanentes;</a:t>
            </a:r>
          </a:p>
          <a:p>
            <a:pPr algn="just"/>
            <a:endParaRPr lang="pt-BR" sz="1800" b="1" dirty="0">
              <a:solidFill>
                <a:schemeClr val="accent1"/>
              </a:solidFill>
            </a:endParaRPr>
          </a:p>
          <a:p>
            <a:pPr algn="just"/>
            <a:r>
              <a:rPr lang="pt-BR" sz="1800" b="1" dirty="0">
                <a:solidFill>
                  <a:schemeClr val="accent1"/>
                </a:solidFill>
              </a:rPr>
              <a:t>Verificação dos números de tombamento, descrição e condição de uso dos bens;</a:t>
            </a:r>
          </a:p>
          <a:p>
            <a:pPr algn="just"/>
            <a:endParaRPr lang="pt-BR" sz="1800" dirty="0">
              <a:solidFill>
                <a:schemeClr val="accent1"/>
              </a:solidFill>
            </a:endParaRPr>
          </a:p>
          <a:p>
            <a:pPr algn="just"/>
            <a:r>
              <a:rPr lang="pt-BR" sz="1800" b="1" dirty="0">
                <a:solidFill>
                  <a:schemeClr val="accent1"/>
                </a:solidFill>
              </a:rPr>
              <a:t>Ao menos uma vez por ano;</a:t>
            </a:r>
          </a:p>
          <a:p>
            <a:pPr algn="just"/>
            <a:endParaRPr lang="pt-BR" sz="1800" b="1" dirty="0">
              <a:solidFill>
                <a:schemeClr val="accent1"/>
              </a:solidFill>
            </a:endParaRPr>
          </a:p>
          <a:p>
            <a:pPr algn="just"/>
            <a:r>
              <a:rPr lang="pt-BR" sz="1800" b="1" dirty="0">
                <a:solidFill>
                  <a:schemeClr val="accent1"/>
                </a:solidFill>
              </a:rPr>
              <a:t>Comissão designada para este fim.</a:t>
            </a:r>
            <a:endParaRPr lang="pt-BR" sz="1800" dirty="0">
              <a:solidFill>
                <a:schemeClr val="accent1"/>
              </a:solidFill>
            </a:endParaRPr>
          </a:p>
          <a:p>
            <a:pPr algn="just"/>
            <a:endParaRPr lang="pt-BR" sz="1800" dirty="0"/>
          </a:p>
        </p:txBody>
      </p:sp>
    </p:spTree>
    <p:extLst>
      <p:ext uri="{BB962C8B-B14F-4D97-AF65-F5344CB8AC3E}">
        <p14:creationId xmlns:p14="http://schemas.microsoft.com/office/powerpoint/2010/main" val="2671963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1484784"/>
            <a:ext cx="7024744" cy="1224136"/>
          </a:xfrm>
        </p:spPr>
        <p:txBody>
          <a:bodyPr>
            <a:normAutofit fontScale="90000"/>
          </a:bodyPr>
          <a:lstStyle/>
          <a:p>
            <a:pPr algn="ctr"/>
            <a:r>
              <a:rPr lang="pt-BR" dirty="0"/>
              <a:t>Inventário Patrimonial</a:t>
            </a:r>
            <a:br>
              <a:rPr lang="pt-BR" dirty="0"/>
            </a:br>
            <a:r>
              <a:rPr lang="pt-BR" dirty="0"/>
              <a:t>Objetivos</a:t>
            </a:r>
            <a:br>
              <a:rPr lang="pt-BR" dirty="0"/>
            </a:br>
            <a:endParaRPr lang="pt-BR" dirty="0"/>
          </a:p>
        </p:txBody>
      </p:sp>
      <p:sp>
        <p:nvSpPr>
          <p:cNvPr id="5" name="Espaço Reservado para Conteúdo 4"/>
          <p:cNvSpPr>
            <a:spLocks noGrp="1"/>
          </p:cNvSpPr>
          <p:nvPr>
            <p:ph idx="1"/>
          </p:nvPr>
        </p:nvSpPr>
        <p:spPr>
          <a:xfrm>
            <a:off x="1043608" y="2348880"/>
            <a:ext cx="7200800" cy="3888432"/>
          </a:xfrm>
        </p:spPr>
        <p:txBody>
          <a:bodyPr>
            <a:normAutofit/>
          </a:bodyPr>
          <a:lstStyle/>
          <a:p>
            <a:pPr algn="just"/>
            <a:r>
              <a:rPr lang="pt-BR" sz="1800" b="1" dirty="0">
                <a:solidFill>
                  <a:schemeClr val="accent1"/>
                </a:solidFill>
              </a:rPr>
              <a:t>Visão geral da situação patrimonial do Ifal;</a:t>
            </a:r>
          </a:p>
          <a:p>
            <a:pPr algn="just"/>
            <a:endParaRPr lang="pt-BR" sz="1800" dirty="0">
              <a:solidFill>
                <a:schemeClr val="accent1"/>
              </a:solidFill>
            </a:endParaRPr>
          </a:p>
          <a:p>
            <a:pPr algn="just"/>
            <a:r>
              <a:rPr lang="pt-BR" sz="1800" b="1" dirty="0">
                <a:solidFill>
                  <a:schemeClr val="accent1"/>
                </a:solidFill>
              </a:rPr>
              <a:t>Verificar a existência e localização dos bens;</a:t>
            </a:r>
          </a:p>
          <a:p>
            <a:pPr algn="just"/>
            <a:endParaRPr lang="pt-BR" sz="1800" dirty="0">
              <a:solidFill>
                <a:schemeClr val="accent1"/>
              </a:solidFill>
            </a:endParaRPr>
          </a:p>
          <a:p>
            <a:pPr algn="just"/>
            <a:r>
              <a:rPr lang="pt-BR" sz="1800" b="1" dirty="0">
                <a:solidFill>
                  <a:schemeClr val="accent1"/>
                </a:solidFill>
              </a:rPr>
              <a:t>Possibilitar a correta contabilização dos bens;</a:t>
            </a:r>
          </a:p>
          <a:p>
            <a:pPr algn="just"/>
            <a:endParaRPr lang="pt-BR" sz="1800" b="1" dirty="0">
              <a:solidFill>
                <a:schemeClr val="accent1"/>
              </a:solidFill>
            </a:endParaRPr>
          </a:p>
          <a:p>
            <a:pPr algn="just"/>
            <a:r>
              <a:rPr lang="pt-BR" sz="1800" b="1" dirty="0">
                <a:solidFill>
                  <a:schemeClr val="accent1"/>
                </a:solidFill>
              </a:rPr>
              <a:t>Permitir a atualização dos termos de responsabilidade;</a:t>
            </a:r>
          </a:p>
          <a:p>
            <a:pPr algn="just"/>
            <a:endParaRPr lang="pt-BR" sz="1800" dirty="0">
              <a:solidFill>
                <a:schemeClr val="accent1"/>
              </a:solidFill>
            </a:endParaRPr>
          </a:p>
          <a:p>
            <a:pPr algn="just"/>
            <a:r>
              <a:rPr lang="pt-BR" sz="1800" b="1" dirty="0">
                <a:solidFill>
                  <a:schemeClr val="accent1"/>
                </a:solidFill>
              </a:rPr>
              <a:t>Fornecer subsídio para a gestão;</a:t>
            </a:r>
          </a:p>
          <a:p>
            <a:pPr algn="just"/>
            <a:endParaRPr lang="pt-BR" sz="1800" dirty="0">
              <a:solidFill>
                <a:schemeClr val="accent1"/>
              </a:solidFill>
            </a:endParaRPr>
          </a:p>
          <a:p>
            <a:pPr algn="just"/>
            <a:r>
              <a:rPr lang="pt-BR" sz="1800" b="1" dirty="0">
                <a:solidFill>
                  <a:schemeClr val="accent1"/>
                </a:solidFill>
              </a:rPr>
              <a:t>Disponibilizar informações aos órgãos fiscalizadores;</a:t>
            </a:r>
          </a:p>
          <a:p>
            <a:pPr algn="just"/>
            <a:endParaRPr lang="pt-BR" dirty="0"/>
          </a:p>
        </p:txBody>
      </p:sp>
    </p:spTree>
    <p:extLst>
      <p:ext uri="{BB962C8B-B14F-4D97-AF65-F5344CB8AC3E}">
        <p14:creationId xmlns:p14="http://schemas.microsoft.com/office/powerpoint/2010/main" val="3031019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692696"/>
            <a:ext cx="7024744" cy="720080"/>
          </a:xfrm>
        </p:spPr>
        <p:txBody>
          <a:bodyPr>
            <a:normAutofit/>
          </a:bodyPr>
          <a:lstStyle/>
          <a:p>
            <a:pPr algn="ctr"/>
            <a:r>
              <a:rPr lang="pt-BR" dirty="0"/>
              <a:t>Inventário 2017 - Etapas</a:t>
            </a:r>
          </a:p>
        </p:txBody>
      </p:sp>
      <p:sp>
        <p:nvSpPr>
          <p:cNvPr id="5" name="Espaço Reservado para Conteúdo 4"/>
          <p:cNvSpPr>
            <a:spLocks noGrp="1"/>
          </p:cNvSpPr>
          <p:nvPr>
            <p:ph idx="1"/>
          </p:nvPr>
        </p:nvSpPr>
        <p:spPr>
          <a:xfrm>
            <a:off x="1043608" y="1844824"/>
            <a:ext cx="7416824" cy="4248472"/>
          </a:xfrm>
        </p:spPr>
        <p:txBody>
          <a:bodyPr>
            <a:normAutofit fontScale="92500" lnSpcReduction="10000"/>
          </a:bodyPr>
          <a:lstStyle/>
          <a:p>
            <a:pPr lvl="0" algn="just"/>
            <a:r>
              <a:rPr lang="pt-BR" dirty="0">
                <a:solidFill>
                  <a:schemeClr val="accent1"/>
                </a:solidFill>
              </a:rPr>
              <a:t>1ª Designando da comissão;</a:t>
            </a:r>
          </a:p>
          <a:p>
            <a:pPr lvl="0" algn="just"/>
            <a:endParaRPr lang="pt-BR" dirty="0">
              <a:solidFill>
                <a:schemeClr val="accent1"/>
              </a:solidFill>
            </a:endParaRPr>
          </a:p>
          <a:p>
            <a:pPr lvl="0" algn="just"/>
            <a:r>
              <a:rPr lang="pt-BR" dirty="0">
                <a:solidFill>
                  <a:schemeClr val="accent1"/>
                </a:solidFill>
              </a:rPr>
              <a:t>2ª Reunião Preparatória;</a:t>
            </a:r>
          </a:p>
          <a:p>
            <a:pPr lvl="0" algn="just"/>
            <a:endParaRPr lang="pt-BR" dirty="0">
              <a:solidFill>
                <a:schemeClr val="accent1"/>
              </a:solidFill>
            </a:endParaRPr>
          </a:p>
          <a:p>
            <a:pPr lvl="0" algn="just"/>
            <a:r>
              <a:rPr lang="pt-BR" dirty="0">
                <a:solidFill>
                  <a:schemeClr val="accent1"/>
                </a:solidFill>
              </a:rPr>
              <a:t>3ª Divulgação do inventário;</a:t>
            </a:r>
          </a:p>
          <a:p>
            <a:pPr lvl="0" algn="just"/>
            <a:endParaRPr lang="pt-BR" dirty="0">
              <a:solidFill>
                <a:schemeClr val="accent1"/>
              </a:solidFill>
            </a:endParaRPr>
          </a:p>
          <a:p>
            <a:pPr lvl="0" algn="just"/>
            <a:r>
              <a:rPr lang="pt-BR" dirty="0">
                <a:solidFill>
                  <a:schemeClr val="accent1"/>
                </a:solidFill>
              </a:rPr>
              <a:t>4ª Levantamento dos bens;</a:t>
            </a:r>
          </a:p>
          <a:p>
            <a:pPr lvl="0" algn="just"/>
            <a:endParaRPr lang="pt-BR" dirty="0">
              <a:solidFill>
                <a:schemeClr val="accent1"/>
              </a:solidFill>
            </a:endParaRPr>
          </a:p>
          <a:p>
            <a:pPr lvl="0" algn="just"/>
            <a:r>
              <a:rPr lang="pt-BR" dirty="0">
                <a:solidFill>
                  <a:schemeClr val="accent1"/>
                </a:solidFill>
              </a:rPr>
              <a:t>5ª Elaboração de relatório;</a:t>
            </a:r>
          </a:p>
          <a:p>
            <a:pPr lvl="0" algn="just"/>
            <a:endParaRPr lang="pt-BR" dirty="0">
              <a:solidFill>
                <a:schemeClr val="accent1"/>
              </a:solidFill>
            </a:endParaRPr>
          </a:p>
          <a:p>
            <a:pPr lvl="0" algn="just"/>
            <a:r>
              <a:rPr lang="pt-BR" dirty="0">
                <a:solidFill>
                  <a:schemeClr val="accent1"/>
                </a:solidFill>
              </a:rPr>
              <a:t>6ª </a:t>
            </a:r>
            <a:r>
              <a:rPr lang="pt-BR" b="1" dirty="0">
                <a:solidFill>
                  <a:schemeClr val="accent1"/>
                </a:solidFill>
              </a:rPr>
              <a:t>Aprovação do relatório</a:t>
            </a:r>
            <a:r>
              <a:rPr lang="pt-BR" dirty="0">
                <a:solidFill>
                  <a:schemeClr val="accent1"/>
                </a:solidFill>
              </a:rPr>
              <a:t>; </a:t>
            </a:r>
          </a:p>
          <a:p>
            <a:pPr marL="68580" lvl="0" indent="0" algn="just">
              <a:buNone/>
            </a:pPr>
            <a:endParaRPr lang="pt-BR" dirty="0"/>
          </a:p>
          <a:p>
            <a:pPr lvl="0" algn="just"/>
            <a:endParaRPr lang="pt-BR" dirty="0"/>
          </a:p>
        </p:txBody>
      </p:sp>
    </p:spTree>
    <p:extLst>
      <p:ext uri="{BB962C8B-B14F-4D97-AF65-F5344CB8AC3E}">
        <p14:creationId xmlns:p14="http://schemas.microsoft.com/office/powerpoint/2010/main" val="34586542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3306</TotalTime>
  <Words>2895</Words>
  <Application>Microsoft Office PowerPoint</Application>
  <PresentationFormat>Apresentação na tela (4:3)</PresentationFormat>
  <Paragraphs>664</Paragraphs>
  <Slides>66</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66</vt:i4>
      </vt:variant>
    </vt:vector>
  </HeadingPairs>
  <TitlesOfParts>
    <vt:vector size="72" baseType="lpstr">
      <vt:lpstr>Arial</vt:lpstr>
      <vt:lpstr>Calibri</vt:lpstr>
      <vt:lpstr>Century Gothic</vt:lpstr>
      <vt:lpstr>DejaVu Sans</vt:lpstr>
      <vt:lpstr>Wingdings 2</vt:lpstr>
      <vt:lpstr>Austin</vt:lpstr>
      <vt:lpstr>TREINAMENTO BÁSICO EM GESTÃO DO PATRIMÔNIO PÚBLICO</vt:lpstr>
      <vt:lpstr>Normativos relacionados ao patrimônio</vt:lpstr>
      <vt:lpstr>     Normativos relacionados ao patrimônio</vt:lpstr>
      <vt:lpstr>     Normativos relacionados ao patrimônio</vt:lpstr>
      <vt:lpstr>     Princípios Constitucionais</vt:lpstr>
      <vt:lpstr>     Inventário  Físico de Bens  Permanentes </vt:lpstr>
      <vt:lpstr>   Inventário Patrimonial Características</vt:lpstr>
      <vt:lpstr>Inventário Patrimonial Objetivos </vt:lpstr>
      <vt:lpstr>Inventário 2017 - Etapas</vt:lpstr>
      <vt:lpstr>Inventário 2017 - Etapas</vt:lpstr>
      <vt:lpstr>           </vt:lpstr>
      <vt:lpstr>Inventário Patrimonial Reitoria 2017</vt:lpstr>
      <vt:lpstr>Inventário Patrimonial Reitoria 2017</vt:lpstr>
      <vt:lpstr>Inventário Patrimonial Reitoria 2017</vt:lpstr>
      <vt:lpstr>Inventário Patrimonial Reitoria 2017</vt:lpstr>
      <vt:lpstr>Inventário Patrimonial Reitoria 2017 Questionário de Avaliação</vt:lpstr>
      <vt:lpstr>Inventário Patrimonial Reitoria 2017 Questionário de Avaliação Pontos de Destaque</vt:lpstr>
      <vt:lpstr>Inventário Patrimonial Reitoria 2017 Pontos de Melhoria</vt:lpstr>
      <vt:lpstr>Estrutura Organizacional  da Área de Patrimônio no Ifal</vt:lpstr>
      <vt:lpstr>Estrutura Organizacional Reitoria</vt:lpstr>
      <vt:lpstr>Estrutura Organizacional</vt:lpstr>
      <vt:lpstr>     Estrutura Organizacional</vt:lpstr>
      <vt:lpstr>Pró-Reitoria de Administração Competências </vt:lpstr>
      <vt:lpstr> Diretoria de Suprimentos Competências</vt:lpstr>
      <vt:lpstr> Diretoria de Suprimentos Objetivos</vt:lpstr>
      <vt:lpstr> Coordenação de Patrimônio Competências</vt:lpstr>
      <vt:lpstr> Coordenação de Patrimônio Competências</vt:lpstr>
      <vt:lpstr>Planejamento da Coordenação de Patrimônio da Reitoria 2018</vt:lpstr>
      <vt:lpstr>Planejamento CPAT 2018 Fundamentos </vt:lpstr>
      <vt:lpstr> Iniciativa 01 Avaliação Inventário 2017 </vt:lpstr>
      <vt:lpstr> Iniciativa 02 Elaboração do Manual do Patrimônio </vt:lpstr>
      <vt:lpstr>Iniciativa 03 Revisão do Manual do Inventário </vt:lpstr>
      <vt:lpstr>Iniciativa 04 Atualização da Portaria 137/2016 </vt:lpstr>
      <vt:lpstr>Iniciativa 05 Realização de Desfazimento de Bens da Reitoria</vt:lpstr>
      <vt:lpstr>Iniciativa 06 Bens em Disponibilidade</vt:lpstr>
      <vt:lpstr>Iniciativa 07 Calendário de Visitas aos Campi vinculados à Reitoria </vt:lpstr>
      <vt:lpstr>Iniciativa 08 Plano de Capacitação na Área Patrimonial </vt:lpstr>
      <vt:lpstr>Iniciativa 09 Preparação das Comissões de Inventário </vt:lpstr>
      <vt:lpstr>Outras Atividades da Coordenação de Patrimônio para 2018 </vt:lpstr>
      <vt:lpstr>Gestão do Patrimônio nas  Entidades Públicas</vt:lpstr>
      <vt:lpstr>Atribuição da Área de Patrimônio</vt:lpstr>
      <vt:lpstr>Atribuição da Área de Patrimônio</vt:lpstr>
      <vt:lpstr>Atribuições na Gestão Patrimonial</vt:lpstr>
      <vt:lpstr>Patrimônio x Almoxarifado</vt:lpstr>
      <vt:lpstr>Contabilidade Atribuições</vt:lpstr>
      <vt:lpstr>Classificação do Ativo</vt:lpstr>
      <vt:lpstr>    Classificação Orçamentária Parâmetros Excludentes</vt:lpstr>
      <vt:lpstr>Rotinas da Gestão  Patrimonial</vt:lpstr>
      <vt:lpstr> Rotina de Ingresso de Bens</vt:lpstr>
      <vt:lpstr> Rotina de Ingresso de Bens Tombamento</vt:lpstr>
      <vt:lpstr> Rotina de Ingresso de Bens Etiquetagem</vt:lpstr>
      <vt:lpstr> Rotina de Ingresso de Bens Etiquetagem</vt:lpstr>
      <vt:lpstr> Rotina de Ingresso de Bens por Doação</vt:lpstr>
      <vt:lpstr>Controle de Responsabilidade pelo Bens</vt:lpstr>
      <vt:lpstr> Termo de Responsabilidade</vt:lpstr>
      <vt:lpstr> Termo de Responsabilidade</vt:lpstr>
      <vt:lpstr> Termo de Responsabilidade</vt:lpstr>
      <vt:lpstr> Transferências Internas</vt:lpstr>
      <vt:lpstr> Tomada de Contas</vt:lpstr>
      <vt:lpstr>  Baixa de bens</vt:lpstr>
      <vt:lpstr>  Baixa de bens</vt:lpstr>
      <vt:lpstr>  Bens Inservíveis</vt:lpstr>
      <vt:lpstr>  Baixa de bens</vt:lpstr>
      <vt:lpstr> Valor de um bem</vt:lpstr>
      <vt:lpstr>FICA PARA UMA OUTRA OPORTUNIDADE!!!!!!! </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TREINAMENTO PARA COMISSÃO DE INVENTÁRIO</dc:title>
  <dc:creator>IFAL</dc:creator>
  <cp:lastModifiedBy>Nicholas</cp:lastModifiedBy>
  <cp:revision>228</cp:revision>
  <dcterms:created xsi:type="dcterms:W3CDTF">2016-09-12T18:01:38Z</dcterms:created>
  <dcterms:modified xsi:type="dcterms:W3CDTF">2018-04-11T14:22:12Z</dcterms:modified>
</cp:coreProperties>
</file>