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8160" cy="703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8160" cy="703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8160" cy="7038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t-BR" sz="52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359E198D-7F38-4804-A8D1-97F9224497C5}" type="slidenum">
              <a:rPr b="0" lang="pt-BR" sz="10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pic>
        <p:nvPicPr>
          <p:cNvPr id="2" name="Google Shape;13;p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f9e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1"/>
          <p:cNvGrpSpPr/>
          <p:nvPr/>
        </p:nvGrpSpPr>
        <p:grpSpPr>
          <a:xfrm>
            <a:off x="830520" y="1191600"/>
            <a:ext cx="745200" cy="45360"/>
            <a:chOff x="830520" y="1191600"/>
            <a:chExt cx="745200" cy="45360"/>
          </a:xfrm>
        </p:grpSpPr>
        <p:sp>
          <p:nvSpPr>
            <p:cNvPr id="41" name="CustomShape 2"/>
            <p:cNvSpPr/>
            <p:nvPr/>
          </p:nvSpPr>
          <p:spPr>
            <a:xfrm rot="16200000">
              <a:off x="1366560" y="1027800"/>
              <a:ext cx="45360" cy="37260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" name="CustomShape 3"/>
            <p:cNvSpPr/>
            <p:nvPr/>
          </p:nvSpPr>
          <p:spPr>
            <a:xfrm rot="16200000">
              <a:off x="995400" y="1026360"/>
              <a:ext cx="45360" cy="37548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8160" cy="151812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t-BR" sz="36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536320" y="474984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3795BD5-BA72-4158-9966-6242D53C6017}" type="slidenum">
              <a:rPr b="0" lang="pt-BR" sz="1000" spc="-1" strike="noStrike">
                <a:solidFill>
                  <a:srgbClr val="ffffff"/>
                </a:solidFill>
                <a:latin typeface="Lato"/>
                <a:ea typeface="Lato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9143640" cy="48744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3" name="Group 2"/>
          <p:cNvGrpSpPr/>
          <p:nvPr/>
        </p:nvGrpSpPr>
        <p:grpSpPr>
          <a:xfrm>
            <a:off x="830520" y="1191600"/>
            <a:ext cx="745200" cy="45360"/>
            <a:chOff x="830520" y="1191600"/>
            <a:chExt cx="745200" cy="45360"/>
          </a:xfrm>
        </p:grpSpPr>
        <p:sp>
          <p:nvSpPr>
            <p:cNvPr id="84" name="CustomShape 3"/>
            <p:cNvSpPr/>
            <p:nvPr/>
          </p:nvSpPr>
          <p:spPr>
            <a:xfrm rot="16200000">
              <a:off x="1366560" y="1027800"/>
              <a:ext cx="45360" cy="372600"/>
            </a:xfrm>
            <a:prstGeom prst="rect">
              <a:avLst/>
            </a:prstGeom>
            <a:solidFill>
              <a:srgbClr val="cd191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4"/>
            <p:cNvSpPr/>
            <p:nvPr/>
          </p:nvSpPr>
          <p:spPr>
            <a:xfrm rot="16200000">
              <a:off x="995400" y="1026360"/>
              <a:ext cx="45360" cy="375480"/>
            </a:xfrm>
            <a:prstGeom prst="rect">
              <a:avLst/>
            </a:prstGeom>
            <a:solidFill>
              <a:srgbClr val="2f9e4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729360" y="1318680"/>
            <a:ext cx="7688520" cy="53496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t-BR" sz="26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729360" y="2079000"/>
            <a:ext cx="7688520" cy="226080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3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sldNum"/>
          </p:nvPr>
        </p:nvSpPr>
        <p:spPr>
          <a:xfrm>
            <a:off x="8536320" y="474984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EFA160F-0D5B-4CFE-8A03-5A1402C4C617}" type="slidenum">
              <a:rPr b="0" lang="pt-BR" sz="1000" spc="-1" strike="noStrike">
                <a:solidFill>
                  <a:srgbClr val="595959"/>
                </a:solidFill>
                <a:latin typeface="Lato"/>
                <a:ea typeface="Lato"/>
              </a:rPr>
              <a:t>&lt;número&gt;</a:t>
            </a:fld>
            <a:endParaRPr b="0" lang="pt-B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5200" spc="-1" strike="noStrike">
                <a:solidFill>
                  <a:srgbClr val="000000"/>
                </a:solidFill>
                <a:latin typeface="Arial"/>
                <a:ea typeface="Arial"/>
              </a:rPr>
              <a:t>Instituto Federal de Alagoas</a:t>
            </a:r>
            <a:endParaRPr b="0" lang="pt-BR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pt-BR" sz="2800" spc="-1" strike="noStrike">
                <a:solidFill>
                  <a:srgbClr val="595959"/>
                </a:solidFill>
                <a:latin typeface="Arial"/>
                <a:ea typeface="Arial"/>
              </a:rPr>
              <a:t>Coordenação de Patrimônio - Reitoria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3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Nº205, de 08 de abril de 1988</a:t>
            </a:r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729360" y="2079000"/>
            <a:ext cx="768852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buClr>
                <a:srgbClr val="595959"/>
              </a:buClr>
              <a:buFont typeface="Lato"/>
              <a:buChar char="-"/>
              <a:tabLst>
                <a:tab algn="l" pos="0"/>
              </a:tabLst>
            </a:pP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Itens abordados nesta apresentação.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729360" y="1170000"/>
            <a:ext cx="7688160" cy="15181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Metodologia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9360" y="1166400"/>
            <a:ext cx="827064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Metodologia do Inventário Patrimonial 2021: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729360" y="1850400"/>
            <a:ext cx="8092800" cy="31287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Levantamento de bens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executado pelo responsável pelo setor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de lotação dos bens, com o auxílio dos demais servidores lotados no setor;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Utilização do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Aplicativo desenvolvido pelo Campus B. Bentes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na etapa de levantamento;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Tratamento dos dados (processamento, adequações, retificações) pela área de patrimônio de cada Unidade, considerando o levantamento dos bens informado pela área responsável;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Conciliação contábil pela área competente;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Consolidação e Emissão do Relatório final pela área de Patrimônio.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Reavaliação dos veículos oficiais e depreciação para análise da viabilidade econômica de cada um, procedendo-se ao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desfazimento dos considerados inservíveis e/ou antieconômico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729360" y="1166400"/>
            <a:ext cx="827064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Etapas seguintes ao Inventário 2021: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729360" y="1850400"/>
            <a:ext cx="8092800" cy="31287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Designação de Comissão específica para Reavaliação dos bens para trazê-los a valor de mercado e proceder à depreciação;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Designação de Comissão específica para o desfazimento dos bens considerados inservíveis e/ou antieconômicos;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729360" y="2079000"/>
            <a:ext cx="768852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" name="Google Shape;227;p40" descr=""/>
          <p:cNvPicPr/>
          <p:nvPr/>
        </p:nvPicPr>
        <p:blipFill>
          <a:blip r:embed="rId1"/>
          <a:stretch/>
        </p:blipFill>
        <p:spPr>
          <a:xfrm>
            <a:off x="434520" y="0"/>
            <a:ext cx="8274960" cy="5143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729360" y="1170000"/>
            <a:ext cx="7688160" cy="15181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Cronograma do Inventário Patrimonial 2021</a:t>
            </a:r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729360" y="1166400"/>
            <a:ext cx="8092800" cy="91224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Apresentar o Cronograma do Inventário Patrimonial 2021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729360" y="245988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729360" y="1170000"/>
            <a:ext cx="7688160" cy="13237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Situação atual do Controle Patrimonial no Instituto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Instituto Federal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729360" y="2079000"/>
            <a:ext cx="768852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Relatório Contábil (SIAFI):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R$101.919.104,08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Relatório Geral de Bens (SIPAC):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R$87.145.202,36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Diferença: </a:t>
            </a:r>
            <a:r>
              <a:rPr b="1" lang="pt-BR" sz="2000" spc="-1" strike="noStrike">
                <a:solidFill>
                  <a:srgbClr val="595959"/>
                </a:solidFill>
                <a:latin typeface="Lato"/>
                <a:ea typeface="Lato"/>
              </a:rPr>
              <a:t>(R$14.773.901,72)  14,49%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254;p45" descr=""/>
          <p:cNvPicPr/>
          <p:nvPr/>
        </p:nvPicPr>
        <p:blipFill>
          <a:blip r:embed="rId1"/>
          <a:stretch/>
        </p:blipFill>
        <p:spPr>
          <a:xfrm>
            <a:off x="716760" y="0"/>
            <a:ext cx="5907240" cy="5143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729360" y="1170000"/>
            <a:ext cx="7688160" cy="15181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O que é Inventário Patrimonial?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729360" y="1170000"/>
            <a:ext cx="7688160" cy="15181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Dificuldades de realizar o controle patrimonial no IFAL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3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Nº205, de 08 de abril de 1988:</a:t>
            </a:r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729360" y="2079000"/>
            <a:ext cx="768852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7.13.4.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Nenhum equipamento ou material permanente poderá ser movimentado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, ainda que, sob a responsabilidade do mesmo consignatário,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sem prévia ciência do Departamento de Administração ou da unidade equivalente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7.13.5. Todo equipamento ou material permanente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somente poderá ser movimentado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de uma unidade organizacional para outra,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através do Departamento de Administração ou da unidade equivalente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Dificuldades: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729360" y="1701360"/>
            <a:ext cx="8092800" cy="33850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00000"/>
              </a:lnSpc>
              <a:buClr>
                <a:srgbClr val="595959"/>
              </a:buClr>
              <a:buFont typeface="Lato"/>
              <a:buChar char="-"/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Movimentação de bens sem a devida comunicação ao Setor de Patrimônio;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595959"/>
              </a:buClr>
              <a:buFont typeface="Lato"/>
              <a:buChar char="-"/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Recebimento de bens doados sem o devido registro pelo setor competente: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Ex: doação de livros recebidos pela biblioteca; doação de equipamentos aos laboratórios etc.;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595959"/>
              </a:buClr>
              <a:buFont typeface="Lato"/>
              <a:buChar char="-"/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Distribuição de bens sem o devido tombamento e/ou etiquetamento de identificação;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595959"/>
              </a:buClr>
              <a:buFont typeface="Lato"/>
              <a:buChar char="-"/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Pouca ou nenhuma responsabilização de servidores pela não localização ou avaria de bens patrimoniais;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595959"/>
              </a:buClr>
              <a:buFont typeface="Lato"/>
              <a:buChar char="-"/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Procedimentos instituídos mas não cumpridos;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595959"/>
              </a:buClr>
              <a:buFont typeface="Lato"/>
              <a:buChar char="-"/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Rotatividade de servidores no setor.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29360" y="1170000"/>
            <a:ext cx="7688160" cy="19180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Da responsabilidade e indenização dos agentes envolvidos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729360" y="1166400"/>
            <a:ext cx="7688520" cy="895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br/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729360" y="2276640"/>
            <a:ext cx="8092800" cy="2748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 Todo servidor público poderá ser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chamado à responsabilidade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pelo </a:t>
            </a:r>
            <a:r>
              <a:rPr b="1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desaparecimento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do material que lhe for confiado, para guarda ou uso, bem como pelo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dano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que, dolosa ou culposamente, causar a qualquer material, esteja ou não sob sua guarda.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10.1. É dever do servidor comunicar, imediatamente, a quem de direito,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qualquer irregularidade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ocorrida com o material entregue aos seus cuidados.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10.2. 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documento básico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para ensejar exame do material e/ou averiguação de causas da irregularidade havida com o mesmo, será 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comunicação do responsável pelo bem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de maneira circunstanciada, por escrito, sem prejuízo de participações verbais, que, informalmente, antecipam a ciência, pelo administrador, dos fatos ocorridos.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spcAft>
                <a:spcPts val="799"/>
              </a:spcAft>
              <a:tabLst>
                <a:tab algn="l" pos="0"/>
              </a:tabLst>
            </a:pP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729360" y="1166400"/>
            <a:ext cx="7688520" cy="9244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729360" y="2303280"/>
            <a:ext cx="8099640" cy="26737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10.2.1. Recebida a comunicação, o dirigente do Departamento de Administração ou da unidade equivalente, após a avaliação da ocorrência poderá: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a) concluir que a perda das características ou avaria do material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decorreu do uso normal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ou de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outros fatores que independem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da ação do consignatário ou usuário;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b)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identificar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desde logo, o (s) responsável (eis) pelo dano causado ao material,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sujeitando-o(s) às providências constantes do subitem 10.3.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;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spcAft>
                <a:spcPts val="799"/>
              </a:spcAft>
              <a:tabLst>
                <a:tab algn="l" pos="0"/>
              </a:tabLst>
            </a:pP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729360" y="1166400"/>
            <a:ext cx="7688520" cy="931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729360" y="2296440"/>
            <a:ext cx="8099640" cy="25765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c)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designar comissão especial para apuração da irregularidade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, cujo relatório deverá abordar os seguintes tópicos, orientando, assim, o julgamento quanto à responsabilidade do (s) envolvido(s) no evento: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a ocorrência e suas circunstâncias;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estado em que se encontra o material;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valor do material, de aquisição, arbitrado e valor de avaliação;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possibilidade de recuperação do material e, em caso negativo, se há matéria-prima a aproveitar;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sugestão sobre o destino a ser dado ao material; e,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- grau de responsabilidade da(s) pessoa (s) envolvida (s).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729360" y="1166400"/>
            <a:ext cx="7688520" cy="931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729360" y="2440800"/>
            <a:ext cx="8099640" cy="24321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10.3. Caracterizada a existência de responsável(eis) pela avaria ou desaparecimento do material (alíneas b e c do subitem 10.2.1.), ficará(ão) esse(s) responsável(eis) sujeito(s), conforme o caso e além de outras penas que forem julgadas cabíveis, a: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a)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arcar com as despesas de recuperação do material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; ou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b)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substituir o material por outro com as mesmas características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; ou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c)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indenizar, em dinheiro, esse material, a preço de mercado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valor que deverá ser apurado em processo regular através de comissão especial designada pelo dirigente do Departamento de Administração ou da unidade equivalente.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729360" y="1166400"/>
            <a:ext cx="7688520" cy="931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729360" y="2296440"/>
            <a:ext cx="8092800" cy="25765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10.7. Todo servidor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ao ser desvinculado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do cargo, função ou emprego,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deverá passar a responsabilidade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do material sob sua guarda a outrem, salvo em casos de força maior, quando: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a) impossibilitado de fazer,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pessoalmente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a passagem de responsabilidade do material, poderá o servidor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delegar a terceiros essa incumbência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; ou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b) não tendo esse procedido na forma da alínea anterior,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poderá ser designado servidor do órgão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ou instituída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comissão especial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pelo dirigente do Departamento de Administração ou da unidade equivalente, nos casos de cargas mais vultosas, para conferência e passagem do material.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729360" y="1166400"/>
            <a:ext cx="7688520" cy="931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729360" y="2225520"/>
            <a:ext cx="8092800" cy="28083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10.7.1. Caberá ao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órgão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cujo servidor estiver deixando o cargo, função ou emprego,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tomar as providências preliminares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para a passagem de responsabilidade,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indicando, inclusive, o nome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de seu substituto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ao setor de controle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do material permanente.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10.7.2. A passagem de responsabilidade deverá ser feita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obrigatoriamente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,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à vista da verificação física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de cada material permanente e l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avratura de novo Termo de Responsabilidade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1001"/>
              </a:spcAft>
              <a:tabLst>
                <a:tab algn="l" pos="0"/>
              </a:tabLst>
            </a:pP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10.8. Na hipótese de ocorrer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qualquer pendência ou irregularidade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 caberá ao dirigente do Departamento de Administração ou da unidade equivalente adotar as providências cabíveis necessárias à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apuração e imputação de responsabilidade</a:t>
            </a:r>
            <a:r>
              <a:rPr b="0" lang="pt-BR" sz="15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729360" y="1166400"/>
            <a:ext cx="8092800" cy="4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3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730800" y="1952640"/>
            <a:ext cx="8248320" cy="2996280"/>
          </a:xfrm>
          <a:prstGeom prst="rect">
            <a:avLst/>
          </a:prstGeom>
          <a:noFill/>
          <a:ln w="0">
            <a:noFill/>
          </a:ln>
        </p:spPr>
        <p:txBody>
          <a:bodyPr lIns="90000" tIns="0" bIns="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8. Inventário físico é 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instrumento de controle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para a verificação dos saldos de estoques nos almoxarifados e depósitos, 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dos equipamentos e materiais permanentes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, em uso no órgão ou entidade, que irá permitir, dentre outros: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a) o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ajuste dos dados escriturais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de saldos e movimentações dos estoques com o saldo físico real nas instalações de armazenagem;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b) a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análise do desempenho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das atividades do encarregado do almoxarifado através dos resultados obtidos no levantamento físico;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c) o levantamento da situação dos materiais estocados no tocante ao saneamento dos estoques;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d) o levantamento da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situação dos equipamentos e materiais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permanentes em uso e das suas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necessidades de manutenção e reparos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; e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e) a constatação de que o bem móvel não é necessário naquela unidade.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729360" y="1166400"/>
            <a:ext cx="7688520" cy="9313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729360" y="2649960"/>
            <a:ext cx="7731720" cy="2223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12.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Nenhum material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deverá ser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liberado aos usuários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, antes de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cumpridas as formalidades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de recebimento, aceitação e registro no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competente instrumento de controle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(ficha de prateleira, ficha de estoque, listagens)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13. O Departamento de Administração ou a unidade equivalente deverá acompanhar a movimentação de material ocorrida no âmbito do órgão ou entidade, registrando os elementos indispensáveis ao respectivo controle físico periódico com a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finalidade de constatar as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reais necessidades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dos usuários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evitar os eventuais desperdícios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729360" y="1170000"/>
            <a:ext cx="7688160" cy="19180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Obrigado!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729360" y="1166400"/>
            <a:ext cx="8099640" cy="4507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3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br/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729360" y="1971000"/>
            <a:ext cx="8326080" cy="30628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8.1.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Os tipos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de Inventários Físicos são: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anual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- destinado 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comprovar a quantidade e o valor dos bens patrimoniais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do acervo de cada unidade gestora, existente em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31 de dezembro de cada exercício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- constituído do inventário anterior e das variações patrimoniais ocorridas durante o exercício.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b) inicial - realizado quando da criação de uma unidade gestora, para identificação e registro dos bens sob sua responsabilidade;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c)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de transferência de responsabilidade 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- realizado quando da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mudança do dirigente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de uma unidade gestora 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d) de extinção ou transformação - realizado quando da extinção ou transformação da unidade gestora;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e)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eventual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- realizado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em qualquer época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, por iniciativa do dirigente da unidade gestora ou por iniciativa do órgão fiscalizador.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729360" y="1166400"/>
            <a:ext cx="8099640" cy="4575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300" spc="-1" strike="noStrike">
                <a:solidFill>
                  <a:srgbClr val="1a1a1a"/>
                </a:solidFill>
                <a:latin typeface="Raleway"/>
                <a:ea typeface="Raleway"/>
              </a:rPr>
              <a:t>INSTRUÇÃO NORMATIVA Nº 205, DE 08 DE ABRIL 1988:</a:t>
            </a:r>
            <a:br/>
            <a:endParaRPr b="0" lang="pt-BR" sz="2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729360" y="2571840"/>
            <a:ext cx="8340120" cy="237744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8.2. No inventário analítico, para 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perfeita caracterização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do material, figurarão: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descrição padronizada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b)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número de registro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c)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valor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(preço de aquisição, custo de produção, valor arbitrado ou preço de avaliação);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d)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estado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(bom, ocioso, recuperável, antieconômico ou irrecuperável);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e) </a:t>
            </a:r>
            <a:r>
              <a:rPr b="1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outros elementos julgados necessários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400"/>
              </a:spcBef>
              <a:spcAft>
                <a:spcPts val="1599"/>
              </a:spcAft>
              <a:tabLst>
                <a:tab algn="l" pos="0"/>
              </a:tabLst>
            </a:pP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729360" y="1170000"/>
            <a:ext cx="7688160" cy="15181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1199"/>
              </a:spcBef>
              <a:tabLst>
                <a:tab algn="l" pos="0"/>
              </a:tabLst>
            </a:pPr>
            <a:r>
              <a:rPr b="1" lang="pt-BR" sz="3600" spc="-1" strike="noStrike">
                <a:solidFill>
                  <a:srgbClr val="ffffff"/>
                </a:solidFill>
                <a:latin typeface="Raleway"/>
                <a:ea typeface="Raleway"/>
              </a:rPr>
              <a:t>Normativos que obrigam a sua realização</a:t>
            </a:r>
            <a:br/>
            <a:endParaRPr b="0" lang="pt-BR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Lei nº4.320, de 17 de março de 1964: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729360" y="2079000"/>
            <a:ext cx="7688520" cy="27003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algn="just">
              <a:lnSpc>
                <a:spcPct val="115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Art. 94. Haverá registros analíticos de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todos os bens de caráter permanente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, com indicação dos elementos necessários para a perfeita caracterização de cada um dêles e dos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agentes responsáveis pela sua guarda e administração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Art. 95 A contabilidade manterá registros sintéticos dos bens móveis e imóveis.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001"/>
              </a:spcBef>
              <a:spcAft>
                <a:spcPts val="1001"/>
              </a:spcAft>
              <a:tabLst>
                <a:tab algn="l" pos="0"/>
              </a:tabLst>
            </a:pP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Art. 96. 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levantamento geral dos bens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móveis e imóveis terá por base o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inventário analítico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de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cada unidade administrativa</a:t>
            </a:r>
            <a:r>
              <a:rPr b="0" lang="pt-BR" sz="1300" spc="-1" strike="noStrike">
                <a:solidFill>
                  <a:srgbClr val="595959"/>
                </a:solidFill>
                <a:latin typeface="Lato"/>
                <a:ea typeface="Lato"/>
              </a:rPr>
              <a:t> e os elementos da escrituração sintética na contabilidade.</a:t>
            </a:r>
            <a:endParaRPr b="0" lang="pt-BR" sz="13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29360" y="1166400"/>
            <a:ext cx="768852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Constituição Federal de 1988: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729360" y="2079000"/>
            <a:ext cx="8092800" cy="22608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Art. 70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Parágrafo único.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Prestará contas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 qualquer pessoa física ou jurídica, pública ou privada, que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utilize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,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arrecade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,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guarde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,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gerencie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 ou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administre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 dinheiros, </a:t>
            </a:r>
            <a:r>
              <a:rPr b="1" lang="pt-BR" sz="2400" spc="-1" strike="noStrike">
                <a:solidFill>
                  <a:srgbClr val="595959"/>
                </a:solidFill>
                <a:latin typeface="Lato"/>
                <a:ea typeface="Lato"/>
              </a:rPr>
              <a:t>bens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 e valores públicos ou pelos quais a União responda, ou que, em nome desta, assuma obrigações de natureza pecuniária</a:t>
            </a:r>
            <a:r>
              <a:rPr b="0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729360" y="1166400"/>
            <a:ext cx="8092800" cy="5349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2600" spc="-1" strike="noStrike">
                <a:solidFill>
                  <a:srgbClr val="1a1a1a"/>
                </a:solidFill>
                <a:latin typeface="Raleway"/>
                <a:ea typeface="Raleway"/>
              </a:rPr>
              <a:t>Lei complementar nº101, de 04 de maio de 2000:</a:t>
            </a:r>
            <a:endParaRPr b="0" lang="pt-BR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729360" y="1850400"/>
            <a:ext cx="8092800" cy="31287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Art. 50. Além de obedecer às demais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normas de contabilidade pública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, a escrituração das contas públicas observará as seguintes: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VI - a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demonstração das variações patrimoniais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dará destaque à origem e ao destino dos recursos provenientes da alienação de ativos.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§ 3o A Administração Pública manterá sistema de custos que permita a avaliação e o acompanhamento da </a:t>
            </a:r>
            <a:r>
              <a:rPr b="1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gestão orçamentária, financeira 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patrimonial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Art. 53. Acompanharão o Relatório Resumido demonstrativos relativos a: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 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§ 1o O relatório referente ao último bimestre do exercício será acompanhado também de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demonstrativos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: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tabLst>
                <a:tab algn="l" pos="0"/>
              </a:tabLst>
            </a:pP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III - </a:t>
            </a:r>
            <a:r>
              <a:rPr b="1" lang="pt-BR" sz="1800" spc="-1" strike="noStrike">
                <a:solidFill>
                  <a:srgbClr val="595959"/>
                </a:solidFill>
                <a:latin typeface="Lato"/>
                <a:ea typeface="Lato"/>
              </a:rPr>
              <a:t>da variação patrimonial</a:t>
            </a:r>
            <a:r>
              <a:rPr b="0" lang="pt-BR" sz="1400" spc="-1" strike="noStrike">
                <a:solidFill>
                  <a:srgbClr val="595959"/>
                </a:solidFill>
                <a:latin typeface="Lato"/>
                <a:ea typeface="Lato"/>
              </a:rPr>
              <a:t>, evidenciando a alienação de ativos e a aplicação dos recursos dela decorrentes.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LibreOffice/7.0.3.1$Windows_X86_64 LibreOffice_project/d7547858d014d4cf69878db179d326fc3483e082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2021-02-10T10:06:51Z</dcterms:modified>
  <cp:revision>5</cp:revision>
  <dc:subject/>
  <dc:title/>
</cp:coreProperties>
</file>